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257" r:id="rId6"/>
    <p:sldId id="366" r:id="rId7"/>
    <p:sldId id="259" r:id="rId8"/>
    <p:sldId id="363" r:id="rId9"/>
    <p:sldId id="260" r:id="rId10"/>
    <p:sldId id="347" r:id="rId11"/>
    <p:sldId id="367" r:id="rId12"/>
    <p:sldId id="261" r:id="rId13"/>
    <p:sldId id="362" r:id="rId14"/>
    <p:sldId id="353" r:id="rId15"/>
    <p:sldId id="368" r:id="rId16"/>
    <p:sldId id="267" r:id="rId17"/>
    <p:sldId id="361" r:id="rId18"/>
    <p:sldId id="360" r:id="rId19"/>
    <p:sldId id="369" r:id="rId20"/>
    <p:sldId id="352" r:id="rId21"/>
    <p:sldId id="370" r:id="rId22"/>
    <p:sldId id="263" r:id="rId23"/>
    <p:sldId id="372" r:id="rId24"/>
    <p:sldId id="359" r:id="rId25"/>
    <p:sldId id="268" r:id="rId26"/>
    <p:sldId id="274" r:id="rId27"/>
    <p:sldId id="276" r:id="rId28"/>
    <p:sldId id="357" r:id="rId29"/>
    <p:sldId id="358" r:id="rId30"/>
    <p:sldId id="364" r:id="rId31"/>
    <p:sldId id="275" r:id="rId32"/>
    <p:sldId id="277" r:id="rId33"/>
    <p:sldId id="278" r:id="rId34"/>
    <p:sldId id="269" r:id="rId35"/>
    <p:sldId id="270" r:id="rId36"/>
    <p:sldId id="271" r:id="rId37"/>
    <p:sldId id="351" r:id="rId38"/>
    <p:sldId id="348" r:id="rId39"/>
    <p:sldId id="350" r:id="rId40"/>
    <p:sldId id="272" r:id="rId41"/>
    <p:sldId id="265"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Dreaming Outloud Sans" panose="020B0604020202020204" charset="0"/>
      <p:regular r:id="rId48"/>
    </p:embeddedFont>
    <p:embeddedFont>
      <p:font typeface="Halley" panose="020B0604020202020204" charset="0"/>
      <p:regular r:id="rId49"/>
    </p:embeddedFont>
    <p:embeddedFont>
      <p:font typeface="Sassoon Primary" charset="0"/>
      <p:regular r:id="rId50"/>
    </p:embeddedFont>
    <p:embeddedFont>
      <p:font typeface="SassoonCRInfant" panose="020B0604020202020204" charset="0"/>
      <p:regular r:id="rId51"/>
      <p:bold r:id="rId52"/>
      <p:italic r:id="rId53"/>
      <p:boldItalic r:id="rId54"/>
    </p:embeddedFont>
    <p:embeddedFont>
      <p:font typeface="SassoonPrimaryInfant" pitchFamily="2" charset="0"/>
      <p:regular r:id="rId55"/>
      <p:bold r:id="rId56"/>
    </p:embeddedFont>
    <p:embeddedFont>
      <p:font typeface="SassoonPrimaryType" pitchFamily="2" charset="0"/>
      <p:regular r:id="rId57"/>
      <p:bold r:id="rId58"/>
    </p:embeddedFont>
    <p:embeddedFont>
      <p:font typeface="Scripter"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5710C-5045-A177-5762-6614489702E2}" v="6" dt="2026-06-08T19:23:54.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82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 Massey (Knypersley First School)" userId="44fcebab-f19d-4c45-b91e-de5ac12aff8d" providerId="ADAL" clId="{E0B1657A-687B-4167-AC4B-D61DFC21CF76}"/>
    <pc:docChg chg="custSel modSld">
      <pc:chgData name="Fern Massey (Knypersley First School)" userId="44fcebab-f19d-4c45-b91e-de5ac12aff8d" providerId="ADAL" clId="{E0B1657A-687B-4167-AC4B-D61DFC21CF76}" dt="2026-06-09T07:22:02.532" v="20" actId="1076"/>
      <pc:docMkLst>
        <pc:docMk/>
      </pc:docMkLst>
      <pc:sldChg chg="addSp modSp mod">
        <pc:chgData name="Fern Massey (Knypersley First School)" userId="44fcebab-f19d-4c45-b91e-de5ac12aff8d" providerId="ADAL" clId="{E0B1657A-687B-4167-AC4B-D61DFC21CF76}" dt="2026-06-09T07:22:02.532" v="20" actId="1076"/>
        <pc:sldMkLst>
          <pc:docMk/>
          <pc:sldMk cId="3517790505" sldId="372"/>
        </pc:sldMkLst>
        <pc:spChg chg="mod">
          <ac:chgData name="Fern Massey (Knypersley First School)" userId="44fcebab-f19d-4c45-b91e-de5ac12aff8d" providerId="ADAL" clId="{E0B1657A-687B-4167-AC4B-D61DFC21CF76}" dt="2026-06-09T07:19:35.430" v="0" actId="20577"/>
          <ac:spMkLst>
            <pc:docMk/>
            <pc:sldMk cId="3517790505" sldId="372"/>
            <ac:spMk id="2" creationId="{00000000-0000-0000-0000-000000000000}"/>
          </ac:spMkLst>
        </pc:spChg>
        <pc:spChg chg="mod">
          <ac:chgData name="Fern Massey (Knypersley First School)" userId="44fcebab-f19d-4c45-b91e-de5ac12aff8d" providerId="ADAL" clId="{E0B1657A-687B-4167-AC4B-D61DFC21CF76}" dt="2026-06-09T07:19:35.441" v="1" actId="20577"/>
          <ac:spMkLst>
            <pc:docMk/>
            <pc:sldMk cId="3517790505" sldId="372"/>
            <ac:spMk id="6" creationId="{00000000-0000-0000-0000-000000000000}"/>
          </ac:spMkLst>
        </pc:spChg>
        <pc:spChg chg="mod">
          <ac:chgData name="Fern Massey (Knypersley First School)" userId="44fcebab-f19d-4c45-b91e-de5ac12aff8d" providerId="ADAL" clId="{E0B1657A-687B-4167-AC4B-D61DFC21CF76}" dt="2026-06-09T07:19:35.451" v="2" actId="20577"/>
          <ac:spMkLst>
            <pc:docMk/>
            <pc:sldMk cId="3517790505" sldId="372"/>
            <ac:spMk id="11" creationId="{E37ACFFC-5C20-493C-9409-D8C59D716BF4}"/>
          </ac:spMkLst>
        </pc:spChg>
        <pc:spChg chg="mod">
          <ac:chgData name="Fern Massey (Knypersley First School)" userId="44fcebab-f19d-4c45-b91e-de5ac12aff8d" providerId="ADAL" clId="{E0B1657A-687B-4167-AC4B-D61DFC21CF76}" dt="2026-06-09T07:19:35.461" v="3" actId="20577"/>
          <ac:spMkLst>
            <pc:docMk/>
            <pc:sldMk cId="3517790505" sldId="372"/>
            <ac:spMk id="12" creationId="{ACE34AAF-C5BC-4462-9C48-F5CC628F4EA8}"/>
          </ac:spMkLst>
        </pc:spChg>
        <pc:picChg chg="add mod">
          <ac:chgData name="Fern Massey (Knypersley First School)" userId="44fcebab-f19d-4c45-b91e-de5ac12aff8d" providerId="ADAL" clId="{E0B1657A-687B-4167-AC4B-D61DFC21CF76}" dt="2026-06-09T07:20:05.001" v="7" actId="1076"/>
          <ac:picMkLst>
            <pc:docMk/>
            <pc:sldMk cId="3517790505" sldId="372"/>
            <ac:picMk id="3" creationId="{5619FF9A-84A4-4D28-927C-A1C6B34BB6FE}"/>
          </ac:picMkLst>
        </pc:picChg>
        <pc:picChg chg="mod">
          <ac:chgData name="Fern Massey (Knypersley First School)" userId="44fcebab-f19d-4c45-b91e-de5ac12aff8d" providerId="ADAL" clId="{E0B1657A-687B-4167-AC4B-D61DFC21CF76}" dt="2026-06-09T07:22:00.053" v="18" actId="14100"/>
          <ac:picMkLst>
            <pc:docMk/>
            <pc:sldMk cId="3517790505" sldId="372"/>
            <ac:picMk id="9" creationId="{230361D9-1B5A-9F5B-3D69-22D26EACD286}"/>
          </ac:picMkLst>
        </pc:picChg>
        <pc:picChg chg="mod">
          <ac:chgData name="Fern Massey (Knypersley First School)" userId="44fcebab-f19d-4c45-b91e-de5ac12aff8d" providerId="ADAL" clId="{E0B1657A-687B-4167-AC4B-D61DFC21CF76}" dt="2026-06-09T07:22:02.532" v="20" actId="1076"/>
          <ac:picMkLst>
            <pc:docMk/>
            <pc:sldMk cId="3517790505" sldId="372"/>
            <ac:picMk id="13" creationId="{815389BC-AFF7-BF4D-8B4B-07982FFBAE00}"/>
          </ac:picMkLst>
        </pc:picChg>
        <pc:picChg chg="add mod">
          <ac:chgData name="Fern Massey (Knypersley First School)" userId="44fcebab-f19d-4c45-b91e-de5ac12aff8d" providerId="ADAL" clId="{E0B1657A-687B-4167-AC4B-D61DFC21CF76}" dt="2026-06-09T07:20:21.523" v="10" actId="1076"/>
          <ac:picMkLst>
            <pc:docMk/>
            <pc:sldMk cId="3517790505" sldId="372"/>
            <ac:picMk id="14" creationId="{E49FAF57-E721-40E2-AEA0-785266973AD2}"/>
          </ac:picMkLst>
        </pc:picChg>
        <pc:picChg chg="add mod">
          <ac:chgData name="Fern Massey (Knypersley First School)" userId="44fcebab-f19d-4c45-b91e-de5ac12aff8d" providerId="ADAL" clId="{E0B1657A-687B-4167-AC4B-D61DFC21CF76}" dt="2026-06-09T07:21:57.764" v="16" actId="1076"/>
          <ac:picMkLst>
            <pc:docMk/>
            <pc:sldMk cId="3517790505" sldId="372"/>
            <ac:picMk id="16" creationId="{5C5932D0-4CA6-4252-952A-F0AC92C09DCE}"/>
          </ac:picMkLst>
        </pc:picChg>
      </pc:sldChg>
    </pc:docChg>
  </pc:docChgLst>
  <pc:docChgLst>
    <pc:chgData name="Fern Massey (Knypersley First School)" userId="44fcebab-f19d-4c45-b91e-de5ac12aff8d" providerId="ADAL" clId="{C779EB15-2E8E-4794-8BE9-E9102F8A102E}"/>
    <pc:docChg chg="custSel delSld modSld">
      <pc:chgData name="Fern Massey (Knypersley First School)" userId="44fcebab-f19d-4c45-b91e-de5ac12aff8d" providerId="ADAL" clId="{C779EB15-2E8E-4794-8BE9-E9102F8A102E}" dt="2026-06-09T13:10:54.857" v="21" actId="478"/>
      <pc:docMkLst>
        <pc:docMk/>
      </pc:docMkLst>
      <pc:sldChg chg="delSp modSp mod">
        <pc:chgData name="Fern Massey (Knypersley First School)" userId="44fcebab-f19d-4c45-b91e-de5ac12aff8d" providerId="ADAL" clId="{C779EB15-2E8E-4794-8BE9-E9102F8A102E}" dt="2026-06-08T19:38:34.776" v="8" actId="478"/>
        <pc:sldMkLst>
          <pc:docMk/>
          <pc:sldMk cId="343390348" sldId="347"/>
        </pc:sldMkLst>
        <pc:spChg chg="del">
          <ac:chgData name="Fern Massey (Knypersley First School)" userId="44fcebab-f19d-4c45-b91e-de5ac12aff8d" providerId="ADAL" clId="{C779EB15-2E8E-4794-8BE9-E9102F8A102E}" dt="2026-06-08T19:38:34.776" v="8" actId="478"/>
          <ac:spMkLst>
            <pc:docMk/>
            <pc:sldMk cId="343390348" sldId="347"/>
            <ac:spMk id="7" creationId="{00000000-0000-0000-0000-000000000000}"/>
          </ac:spMkLst>
        </pc:spChg>
        <pc:spChg chg="mod">
          <ac:chgData name="Fern Massey (Knypersley First School)" userId="44fcebab-f19d-4c45-b91e-de5ac12aff8d" providerId="ADAL" clId="{C779EB15-2E8E-4794-8BE9-E9102F8A102E}" dt="2026-06-08T19:38:32.222" v="7" actId="20577"/>
          <ac:spMkLst>
            <pc:docMk/>
            <pc:sldMk cId="343390348" sldId="347"/>
            <ac:spMk id="8" creationId="{00000000-0000-0000-0000-000000000000}"/>
          </ac:spMkLst>
        </pc:spChg>
      </pc:sldChg>
      <pc:sldChg chg="del">
        <pc:chgData name="Fern Massey (Knypersley First School)" userId="44fcebab-f19d-4c45-b91e-de5ac12aff8d" providerId="ADAL" clId="{C779EB15-2E8E-4794-8BE9-E9102F8A102E}" dt="2026-06-09T07:14:59.972" v="9" actId="47"/>
        <pc:sldMkLst>
          <pc:docMk/>
          <pc:sldMk cId="0" sldId="371"/>
        </pc:sldMkLst>
      </pc:sldChg>
      <pc:sldChg chg="addSp delSp modSp mod">
        <pc:chgData name="Fern Massey (Knypersley First School)" userId="44fcebab-f19d-4c45-b91e-de5ac12aff8d" providerId="ADAL" clId="{C779EB15-2E8E-4794-8BE9-E9102F8A102E}" dt="2026-06-09T13:10:54.857" v="21" actId="478"/>
        <pc:sldMkLst>
          <pc:docMk/>
          <pc:sldMk cId="3517790505" sldId="372"/>
        </pc:sldMkLst>
        <pc:picChg chg="add mod">
          <ac:chgData name="Fern Massey (Knypersley First School)" userId="44fcebab-f19d-4c45-b91e-de5ac12aff8d" providerId="ADAL" clId="{C779EB15-2E8E-4794-8BE9-E9102F8A102E}" dt="2026-06-09T13:07:55.436" v="14" actId="1076"/>
          <ac:picMkLst>
            <pc:docMk/>
            <pc:sldMk cId="3517790505" sldId="372"/>
            <ac:picMk id="3" creationId="{B7292091-0DE3-4D76-AA5D-D8E277BE184F}"/>
          </ac:picMkLst>
        </pc:picChg>
        <pc:picChg chg="mod">
          <ac:chgData name="Fern Massey (Knypersley First School)" userId="44fcebab-f19d-4c45-b91e-de5ac12aff8d" providerId="ADAL" clId="{C779EB15-2E8E-4794-8BE9-E9102F8A102E}" dt="2026-06-09T13:07:52.962" v="13" actId="1076"/>
          <ac:picMkLst>
            <pc:docMk/>
            <pc:sldMk cId="3517790505" sldId="372"/>
            <ac:picMk id="13" creationId="{815389BC-AFF7-BF4D-8B4B-07982FFBAE00}"/>
          </ac:picMkLst>
        </pc:picChg>
        <pc:picChg chg="add mod">
          <ac:chgData name="Fern Massey (Knypersley First School)" userId="44fcebab-f19d-4c45-b91e-de5ac12aff8d" providerId="ADAL" clId="{C779EB15-2E8E-4794-8BE9-E9102F8A102E}" dt="2026-06-09T13:08:26.730" v="17" actId="1076"/>
          <ac:picMkLst>
            <pc:docMk/>
            <pc:sldMk cId="3517790505" sldId="372"/>
            <ac:picMk id="14" creationId="{1D6ADB3A-3A1E-4187-8C2C-98AFDAA5B504}"/>
          </ac:picMkLst>
        </pc:picChg>
        <pc:picChg chg="add mod">
          <ac:chgData name="Fern Massey (Knypersley First School)" userId="44fcebab-f19d-4c45-b91e-de5ac12aff8d" providerId="ADAL" clId="{C779EB15-2E8E-4794-8BE9-E9102F8A102E}" dt="2026-06-09T13:10:30.823" v="20" actId="1076"/>
          <ac:picMkLst>
            <pc:docMk/>
            <pc:sldMk cId="3517790505" sldId="372"/>
            <ac:picMk id="16" creationId="{EF686E63-6802-4984-A0AC-ED5227E94A29}"/>
          </ac:picMkLst>
        </pc:picChg>
        <pc:picChg chg="del">
          <ac:chgData name="Fern Massey (Knypersley First School)" userId="44fcebab-f19d-4c45-b91e-de5ac12aff8d" providerId="ADAL" clId="{C779EB15-2E8E-4794-8BE9-E9102F8A102E}" dt="2026-06-09T13:10:54.857" v="21" actId="478"/>
          <ac:picMkLst>
            <pc:docMk/>
            <pc:sldMk cId="3517790505" sldId="372"/>
            <ac:picMk id="18" creationId="{EF686E63-6802-4984-A0AC-ED5227E94A2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71C65-AF4D-41C3-A882-F085FA5E69D5}" type="datetimeFigureOut">
              <a:rPr lang="en-GB" smtClean="0"/>
              <a:t>09/06/2026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1A77B-A9C4-4740-9784-7FE4296A9910}" type="slidenum">
              <a:rPr lang="en-GB" smtClean="0"/>
              <a:t>‹#›</a:t>
            </a:fld>
            <a:endParaRPr lang="en-GB"/>
          </a:p>
        </p:txBody>
      </p:sp>
    </p:spTree>
    <p:extLst>
      <p:ext uri="{BB962C8B-B14F-4D97-AF65-F5344CB8AC3E}">
        <p14:creationId xmlns:p14="http://schemas.microsoft.com/office/powerpoint/2010/main" val="122674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91A77B-A9C4-4740-9784-7FE4296A9910}" type="slidenum">
              <a:rPr lang="en-GB" smtClean="0"/>
              <a:t>2</a:t>
            </a:fld>
            <a:endParaRPr lang="en-GB"/>
          </a:p>
        </p:txBody>
      </p:sp>
    </p:spTree>
    <p:extLst>
      <p:ext uri="{BB962C8B-B14F-4D97-AF65-F5344CB8AC3E}">
        <p14:creationId xmlns:p14="http://schemas.microsoft.com/office/powerpoint/2010/main" val="251901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Newsletter </a:t>
            </a:r>
          </a:p>
        </p:txBody>
      </p:sp>
      <p:sp>
        <p:nvSpPr>
          <p:cNvPr id="4" name="Slide Number Placeholder 3"/>
          <p:cNvSpPr>
            <a:spLocks noGrp="1"/>
          </p:cNvSpPr>
          <p:nvPr>
            <p:ph type="sldNum" sz="quarter" idx="5"/>
          </p:nvPr>
        </p:nvSpPr>
        <p:spPr/>
        <p:txBody>
          <a:bodyPr/>
          <a:lstStyle/>
          <a:p>
            <a:fld id="{4491A77B-A9C4-4740-9784-7FE4296A9910}" type="slidenum">
              <a:rPr lang="en-GB" smtClean="0"/>
              <a:t>6</a:t>
            </a:fld>
            <a:endParaRPr lang="en-GB"/>
          </a:p>
        </p:txBody>
      </p:sp>
    </p:spTree>
    <p:extLst>
      <p:ext uri="{BB962C8B-B14F-4D97-AF65-F5344CB8AC3E}">
        <p14:creationId xmlns:p14="http://schemas.microsoft.com/office/powerpoint/2010/main" val="176152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91A77B-A9C4-4740-9784-7FE4296A9910}" type="slidenum">
              <a:rPr lang="en-GB" smtClean="0"/>
              <a:t>10</a:t>
            </a:fld>
            <a:endParaRPr lang="en-GB"/>
          </a:p>
        </p:txBody>
      </p:sp>
    </p:spTree>
    <p:extLst>
      <p:ext uri="{BB962C8B-B14F-4D97-AF65-F5344CB8AC3E}">
        <p14:creationId xmlns:p14="http://schemas.microsoft.com/office/powerpoint/2010/main" val="2729218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a:t>
            </a:r>
          </a:p>
        </p:txBody>
      </p:sp>
      <p:sp>
        <p:nvSpPr>
          <p:cNvPr id="4" name="Slide Number Placeholder 3"/>
          <p:cNvSpPr>
            <a:spLocks noGrp="1"/>
          </p:cNvSpPr>
          <p:nvPr>
            <p:ph type="sldNum" sz="quarter" idx="5"/>
          </p:nvPr>
        </p:nvSpPr>
        <p:spPr/>
        <p:txBody>
          <a:bodyPr/>
          <a:lstStyle/>
          <a:p>
            <a:fld id="{4491A77B-A9C4-4740-9784-7FE4296A9910}" type="slidenum">
              <a:rPr lang="en-GB" smtClean="0"/>
              <a:t>11</a:t>
            </a:fld>
            <a:endParaRPr lang="en-GB"/>
          </a:p>
        </p:txBody>
      </p:sp>
    </p:spTree>
    <p:extLst>
      <p:ext uri="{BB962C8B-B14F-4D97-AF65-F5344CB8AC3E}">
        <p14:creationId xmlns:p14="http://schemas.microsoft.com/office/powerpoint/2010/main" val="152516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91A77B-A9C4-4740-9784-7FE4296A9910}" type="slidenum">
              <a:rPr lang="en-GB" smtClean="0"/>
              <a:t>20</a:t>
            </a:fld>
            <a:endParaRPr lang="en-GB"/>
          </a:p>
        </p:txBody>
      </p:sp>
    </p:spTree>
    <p:extLst>
      <p:ext uri="{BB962C8B-B14F-4D97-AF65-F5344CB8AC3E}">
        <p14:creationId xmlns:p14="http://schemas.microsoft.com/office/powerpoint/2010/main" val="297167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91A77B-A9C4-4740-9784-7FE4296A9910}" type="slidenum">
              <a:rPr lang="en-GB" smtClean="0"/>
              <a:t>21</a:t>
            </a:fld>
            <a:endParaRPr lang="en-GB"/>
          </a:p>
        </p:txBody>
      </p:sp>
    </p:spTree>
    <p:extLst>
      <p:ext uri="{BB962C8B-B14F-4D97-AF65-F5344CB8AC3E}">
        <p14:creationId xmlns:p14="http://schemas.microsoft.com/office/powerpoint/2010/main" val="556661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a:t>
            </a:r>
          </a:p>
        </p:txBody>
      </p:sp>
      <p:sp>
        <p:nvSpPr>
          <p:cNvPr id="4" name="Slide Number Placeholder 3"/>
          <p:cNvSpPr>
            <a:spLocks noGrp="1"/>
          </p:cNvSpPr>
          <p:nvPr>
            <p:ph type="sldNum" sz="quarter" idx="5"/>
          </p:nvPr>
        </p:nvSpPr>
        <p:spPr/>
        <p:txBody>
          <a:bodyPr/>
          <a:lstStyle/>
          <a:p>
            <a:fld id="{4491A77B-A9C4-4740-9784-7FE4296A9910}" type="slidenum">
              <a:rPr lang="en-GB" smtClean="0"/>
              <a:t>35</a:t>
            </a:fld>
            <a:endParaRPr lang="en-GB"/>
          </a:p>
        </p:txBody>
      </p:sp>
    </p:spTree>
    <p:extLst>
      <p:ext uri="{BB962C8B-B14F-4D97-AF65-F5344CB8AC3E}">
        <p14:creationId xmlns:p14="http://schemas.microsoft.com/office/powerpoint/2010/main" val="724024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a:t>
            </a:r>
          </a:p>
        </p:txBody>
      </p:sp>
      <p:sp>
        <p:nvSpPr>
          <p:cNvPr id="4" name="Slide Number Placeholder 3"/>
          <p:cNvSpPr>
            <a:spLocks noGrp="1"/>
          </p:cNvSpPr>
          <p:nvPr>
            <p:ph type="sldNum" sz="quarter" idx="5"/>
          </p:nvPr>
        </p:nvSpPr>
        <p:spPr/>
        <p:txBody>
          <a:bodyPr/>
          <a:lstStyle/>
          <a:p>
            <a:fld id="{4491A77B-A9C4-4740-9784-7FE4296A9910}" type="slidenum">
              <a:rPr lang="en-GB" smtClean="0"/>
              <a:t>36</a:t>
            </a:fld>
            <a:endParaRPr lang="en-GB"/>
          </a:p>
        </p:txBody>
      </p:sp>
    </p:spTree>
    <p:extLst>
      <p:ext uri="{BB962C8B-B14F-4D97-AF65-F5344CB8AC3E}">
        <p14:creationId xmlns:p14="http://schemas.microsoft.com/office/powerpoint/2010/main" val="390820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3.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8.svg"/><Relationship Id="rId5" Type="http://schemas.openxmlformats.org/officeDocument/2006/relationships/image" Target="../media/image51.png"/><Relationship Id="rId10" Type="http://schemas.openxmlformats.org/officeDocument/2006/relationships/image" Target="../media/image57.png"/><Relationship Id="rId4" Type="http://schemas.openxmlformats.org/officeDocument/2006/relationships/image" Target="../media/image49.svg"/><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6.svg"/><Relationship Id="rId3" Type="http://schemas.openxmlformats.org/officeDocument/2006/relationships/image" Target="../media/image48.png"/><Relationship Id="rId7" Type="http://schemas.openxmlformats.org/officeDocument/2006/relationships/image" Target="../media/image53.jpe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9.png"/><Relationship Id="rId5" Type="http://schemas.openxmlformats.org/officeDocument/2006/relationships/image" Target="../media/image51.png"/><Relationship Id="rId10" Type="http://schemas.openxmlformats.org/officeDocument/2006/relationships/image" Target="../media/image16.png"/><Relationship Id="rId4" Type="http://schemas.openxmlformats.org/officeDocument/2006/relationships/image" Target="../media/image49.svg"/><Relationship Id="rId9"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30.png"/><Relationship Id="rId3" Type="http://schemas.openxmlformats.org/officeDocument/2006/relationships/image" Target="../media/image61.svg"/><Relationship Id="rId7" Type="http://schemas.openxmlformats.org/officeDocument/2006/relationships/image" Target="../media/image65.png"/><Relationship Id="rId12" Type="http://schemas.openxmlformats.org/officeDocument/2006/relationships/hyperlink" Target="https://knypersley.staffs.sch.uk/wp-content/uploads/2025/07/Knypersley-Positive-Behaviour-Policy-25-1.pdf" TargetMode="Externa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svg"/><Relationship Id="rId10" Type="http://schemas.openxmlformats.org/officeDocument/2006/relationships/image" Target="../media/image16.png"/><Relationship Id="rId4" Type="http://schemas.openxmlformats.org/officeDocument/2006/relationships/image" Target="../media/image62.png"/><Relationship Id="rId9" Type="http://schemas.openxmlformats.org/officeDocument/2006/relationships/image" Target="../media/image67.gif"/></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18" Type="http://schemas.openxmlformats.org/officeDocument/2006/relationships/image" Target="../media/image77.png"/><Relationship Id="rId3" Type="http://schemas.openxmlformats.org/officeDocument/2006/relationships/image" Target="../media/image38.svg"/><Relationship Id="rId21" Type="http://schemas.openxmlformats.org/officeDocument/2006/relationships/image" Target="../media/image80.jpeg"/><Relationship Id="rId7" Type="http://schemas.openxmlformats.org/officeDocument/2006/relationships/image" Target="../media/image42.sv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37.png"/><Relationship Id="rId16" Type="http://schemas.openxmlformats.org/officeDocument/2006/relationships/image" Target="../media/image75.png"/><Relationship Id="rId20"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74.jpeg"/><Relationship Id="rId10" Type="http://schemas.openxmlformats.org/officeDocument/2006/relationships/image" Target="../media/image43.png"/><Relationship Id="rId19" Type="http://schemas.openxmlformats.org/officeDocument/2006/relationships/image" Target="../media/image78.jpe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61.sv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85.png"/><Relationship Id="rId5" Type="http://schemas.openxmlformats.org/officeDocument/2006/relationships/image" Target="../media/image66.svg"/><Relationship Id="rId10" Type="http://schemas.openxmlformats.org/officeDocument/2006/relationships/image" Target="../media/image84.png"/><Relationship Id="rId4" Type="http://schemas.openxmlformats.org/officeDocument/2006/relationships/image" Target="../media/image65.pn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8.svg"/><Relationship Id="rId12" Type="http://schemas.openxmlformats.org/officeDocument/2006/relationships/image" Target="../media/image8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8.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png"/><Relationship Id="rId3" Type="http://schemas.openxmlformats.org/officeDocument/2006/relationships/image" Target="../media/image38.svg"/><Relationship Id="rId7" Type="http://schemas.openxmlformats.org/officeDocument/2006/relationships/image" Target="../media/image13.png"/><Relationship Id="rId12" Type="http://schemas.openxmlformats.org/officeDocument/2006/relationships/image" Target="../media/image9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hyperlink" Target="https://www.knypersley.staffs.sch.uk/special-educational-needs-and-disabilities/" TargetMode="External"/><Relationship Id="rId11" Type="http://schemas.openxmlformats.org/officeDocument/2006/relationships/image" Target="../media/image93.png"/><Relationship Id="rId5" Type="http://schemas.openxmlformats.org/officeDocument/2006/relationships/image" Target="../media/image44.svg"/><Relationship Id="rId10" Type="http://schemas.openxmlformats.org/officeDocument/2006/relationships/image" Target="../media/image92.png"/><Relationship Id="rId4" Type="http://schemas.openxmlformats.org/officeDocument/2006/relationships/image" Target="../media/image43.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1.svg"/><Relationship Id="rId7" Type="http://schemas.openxmlformats.org/officeDocument/2006/relationships/image" Target="../media/image96.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6.sv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3.png"/><Relationship Id="rId18" Type="http://schemas.openxmlformats.org/officeDocument/2006/relationships/image" Target="../media/image106.png"/><Relationship Id="rId3" Type="http://schemas.openxmlformats.org/officeDocument/2006/relationships/image" Target="../media/image49.svg"/><Relationship Id="rId7" Type="http://schemas.openxmlformats.org/officeDocument/2006/relationships/image" Target="../media/image99.svg"/><Relationship Id="rId12" Type="http://schemas.openxmlformats.org/officeDocument/2006/relationships/image" Target="../media/image16.png"/><Relationship Id="rId17" Type="http://schemas.openxmlformats.org/officeDocument/2006/relationships/image" Target="../media/image105.png"/><Relationship Id="rId2" Type="http://schemas.openxmlformats.org/officeDocument/2006/relationships/image" Target="../media/image48.png"/><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20.svg"/><Relationship Id="rId15" Type="http://schemas.openxmlformats.org/officeDocument/2006/relationships/image" Target="../media/image15.svg"/><Relationship Id="rId10" Type="http://schemas.openxmlformats.org/officeDocument/2006/relationships/image" Target="../media/image102.png"/><Relationship Id="rId19" Type="http://schemas.openxmlformats.org/officeDocument/2006/relationships/image" Target="../media/image107.png"/><Relationship Id="rId4" Type="http://schemas.openxmlformats.org/officeDocument/2006/relationships/image" Target="../media/image19.png"/><Relationship Id="rId9" Type="http://schemas.openxmlformats.org/officeDocument/2006/relationships/image" Target="../media/image101.svg"/><Relationship Id="rId1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hyperlink" Target="https://www.knypersley.staffs.sch.uk/curriculum/" TargetMode="Externa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72.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3.png"/><Relationship Id="rId3"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5.xml"/><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111.png"/><Relationship Id="rId5" Type="http://schemas.openxmlformats.org/officeDocument/2006/relationships/image" Target="../media/image43.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38.svg"/><Relationship Id="rId9" Type="http://schemas.openxmlformats.org/officeDocument/2006/relationships/image" Target="../media/image109.png"/><Relationship Id="rId14" Type="http://schemas.openxmlformats.org/officeDocument/2006/relationships/image" Target="../media/image114.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7.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119.jpeg"/><Relationship Id="rId4" Type="http://schemas.openxmlformats.org/officeDocument/2006/relationships/image" Target="../media/image38.svg"/><Relationship Id="rId9" Type="http://schemas.openxmlformats.org/officeDocument/2006/relationships/image" Target="../media/image118.jpe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7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120.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71.png"/><Relationship Id="rId17" Type="http://schemas.openxmlformats.org/officeDocument/2006/relationships/image" Target="../media/image124.png"/><Relationship Id="rId2" Type="http://schemas.openxmlformats.org/officeDocument/2006/relationships/image" Target="../media/image37.png"/><Relationship Id="rId16"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122.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18" Type="http://schemas.openxmlformats.org/officeDocument/2006/relationships/image" Target="../media/image129.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71.png"/><Relationship Id="rId17" Type="http://schemas.openxmlformats.org/officeDocument/2006/relationships/image" Target="../media/image128.png"/><Relationship Id="rId2" Type="http://schemas.openxmlformats.org/officeDocument/2006/relationships/image" Target="../media/image37.png"/><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126.png"/><Relationship Id="rId10" Type="http://schemas.openxmlformats.org/officeDocument/2006/relationships/image" Target="../media/image43.png"/><Relationship Id="rId19" Type="http://schemas.openxmlformats.org/officeDocument/2006/relationships/image" Target="../media/image130.jpe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16.png"/><Relationship Id="rId2" Type="http://schemas.openxmlformats.org/officeDocument/2006/relationships/image" Target="../media/image37.png"/><Relationship Id="rId16"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133.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132.png"/></Relationships>
</file>

<file path=ppt/slides/_rels/slide2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40.sv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image" Target="../media/image39.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media/image13.png"/><Relationship Id="rId9" Type="http://schemas.openxmlformats.org/officeDocument/2006/relationships/image" Target="../media/image139.png"/><Relationship Id="rId14" Type="http://schemas.openxmlformats.org/officeDocument/2006/relationships/image" Target="../media/image144.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148.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18" Type="http://schemas.openxmlformats.org/officeDocument/2006/relationships/image" Target="../media/image15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71.png"/><Relationship Id="rId17" Type="http://schemas.openxmlformats.org/officeDocument/2006/relationships/image" Target="../media/image152.jpeg"/><Relationship Id="rId2" Type="http://schemas.openxmlformats.org/officeDocument/2006/relationships/image" Target="../media/image37.png"/><Relationship Id="rId16"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15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149.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18" Type="http://schemas.openxmlformats.org/officeDocument/2006/relationships/image" Target="../media/image158.png"/><Relationship Id="rId3" Type="http://schemas.openxmlformats.org/officeDocument/2006/relationships/image" Target="../media/image38.svg"/><Relationship Id="rId21" Type="http://schemas.openxmlformats.org/officeDocument/2006/relationships/image" Target="../media/image161.png"/><Relationship Id="rId7" Type="http://schemas.openxmlformats.org/officeDocument/2006/relationships/image" Target="../media/image42.svg"/><Relationship Id="rId12" Type="http://schemas.openxmlformats.org/officeDocument/2006/relationships/image" Target="../media/image71.png"/><Relationship Id="rId17" Type="http://schemas.openxmlformats.org/officeDocument/2006/relationships/image" Target="../media/image157.png"/><Relationship Id="rId2" Type="http://schemas.openxmlformats.org/officeDocument/2006/relationships/image" Target="../media/image37.png"/><Relationship Id="rId16" Type="http://schemas.openxmlformats.org/officeDocument/2006/relationships/image" Target="../media/image156.jpeg"/><Relationship Id="rId20"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155.png"/><Relationship Id="rId10" Type="http://schemas.openxmlformats.org/officeDocument/2006/relationships/image" Target="../media/image43.png"/><Relationship Id="rId19" Type="http://schemas.openxmlformats.org/officeDocument/2006/relationships/image" Target="../media/image159.pn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15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hyperlink" Target="https://cflptrust.co.uk/"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71.png"/><Relationship Id="rId17" Type="http://schemas.openxmlformats.org/officeDocument/2006/relationships/image" Target="../media/image165.png"/><Relationship Id="rId2" Type="http://schemas.openxmlformats.org/officeDocument/2006/relationships/image" Target="../media/image37.png"/><Relationship Id="rId16"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163.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162.png"/></Relationships>
</file>

<file path=ppt/slides/_rels/slide31.xml.rels><?xml version="1.0" encoding="UTF-8" standalone="yes"?>
<Relationships xmlns="http://schemas.openxmlformats.org/package/2006/relationships"><Relationship Id="rId8" Type="http://schemas.openxmlformats.org/officeDocument/2006/relationships/hyperlink" Target="https://www.knypersley.staffs.sch.uk/nursery/" TargetMode="External"/><Relationship Id="rId13" Type="http://schemas.openxmlformats.org/officeDocument/2006/relationships/image" Target="../media/image167.jpeg"/><Relationship Id="rId3" Type="http://schemas.openxmlformats.org/officeDocument/2006/relationships/image" Target="../media/image38.svg"/><Relationship Id="rId7" Type="http://schemas.openxmlformats.org/officeDocument/2006/relationships/image" Target="../media/image70.svg"/><Relationship Id="rId12" Type="http://schemas.openxmlformats.org/officeDocument/2006/relationships/image" Target="../media/image42.svg"/><Relationship Id="rId2" Type="http://schemas.openxmlformats.org/officeDocument/2006/relationships/image" Target="../media/image37.png"/><Relationship Id="rId16"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41.png"/><Relationship Id="rId5" Type="http://schemas.openxmlformats.org/officeDocument/2006/relationships/image" Target="../media/image40.svg"/><Relationship Id="rId15" Type="http://schemas.openxmlformats.org/officeDocument/2006/relationships/image" Target="../media/image169.jpeg"/><Relationship Id="rId10" Type="http://schemas.openxmlformats.org/officeDocument/2006/relationships/image" Target="../media/image166.jpeg"/><Relationship Id="rId4" Type="http://schemas.openxmlformats.org/officeDocument/2006/relationships/image" Target="../media/image39.png"/><Relationship Id="rId9" Type="http://schemas.openxmlformats.org/officeDocument/2006/relationships/image" Target="../media/image130.jpeg"/><Relationship Id="rId14" Type="http://schemas.openxmlformats.org/officeDocument/2006/relationships/image" Target="../media/image168.jpe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74.png"/><Relationship Id="rId18" Type="http://schemas.openxmlformats.org/officeDocument/2006/relationships/image" Target="../media/image177.jpeg"/><Relationship Id="rId3" Type="http://schemas.openxmlformats.org/officeDocument/2006/relationships/image" Target="../media/image38.svg"/><Relationship Id="rId7" Type="http://schemas.openxmlformats.org/officeDocument/2006/relationships/image" Target="../media/image44.svg"/><Relationship Id="rId12" Type="http://schemas.openxmlformats.org/officeDocument/2006/relationships/image" Target="../media/image173.jpeg"/><Relationship Id="rId17" Type="http://schemas.openxmlformats.org/officeDocument/2006/relationships/image" Target="../media/image70.svg"/><Relationship Id="rId2" Type="http://schemas.openxmlformats.org/officeDocument/2006/relationships/image" Target="../media/image37.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2.jpeg"/><Relationship Id="rId5" Type="http://schemas.openxmlformats.org/officeDocument/2006/relationships/image" Target="../media/image40.svg"/><Relationship Id="rId15" Type="http://schemas.openxmlformats.org/officeDocument/2006/relationships/image" Target="../media/image176.png"/><Relationship Id="rId10" Type="http://schemas.openxmlformats.org/officeDocument/2006/relationships/image" Target="../media/image171.jpeg"/><Relationship Id="rId4" Type="http://schemas.openxmlformats.org/officeDocument/2006/relationships/image" Target="../media/image39.png"/><Relationship Id="rId9" Type="http://schemas.openxmlformats.org/officeDocument/2006/relationships/image" Target="../media/image42.svg"/><Relationship Id="rId14" Type="http://schemas.openxmlformats.org/officeDocument/2006/relationships/image" Target="../media/image175.jpe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79.png"/><Relationship Id="rId18" Type="http://schemas.openxmlformats.org/officeDocument/2006/relationships/image" Target="../media/image184.png"/><Relationship Id="rId3" Type="http://schemas.openxmlformats.org/officeDocument/2006/relationships/image" Target="../media/image38.svg"/><Relationship Id="rId7" Type="http://schemas.openxmlformats.org/officeDocument/2006/relationships/image" Target="../media/image44.svg"/><Relationship Id="rId12" Type="http://schemas.openxmlformats.org/officeDocument/2006/relationships/image" Target="../media/image178.png"/><Relationship Id="rId17" Type="http://schemas.openxmlformats.org/officeDocument/2006/relationships/image" Target="../media/image183.png"/><Relationship Id="rId2" Type="http://schemas.openxmlformats.org/officeDocument/2006/relationships/image" Target="../media/image37.png"/><Relationship Id="rId16"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0.svg"/><Relationship Id="rId5" Type="http://schemas.openxmlformats.org/officeDocument/2006/relationships/image" Target="../media/image40.svg"/><Relationship Id="rId15" Type="http://schemas.openxmlformats.org/officeDocument/2006/relationships/image" Target="../media/image181.jpeg"/><Relationship Id="rId10" Type="http://schemas.openxmlformats.org/officeDocument/2006/relationships/image" Target="../media/image69.png"/><Relationship Id="rId4" Type="http://schemas.openxmlformats.org/officeDocument/2006/relationships/image" Target="../media/image39.png"/><Relationship Id="rId9" Type="http://schemas.openxmlformats.org/officeDocument/2006/relationships/image" Target="../media/image42.svg"/><Relationship Id="rId14" Type="http://schemas.openxmlformats.org/officeDocument/2006/relationships/image" Target="../media/image180.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3.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44.svg"/></Relationships>
</file>

<file path=ppt/slides/_rels/slide3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hyperlink" Target="https://www.knypersley.staffs.sch.uk/newsletters/" TargetMode="External"/><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6.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185.png"/></Relationships>
</file>

<file path=ppt/slides/_rels/slide3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8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6.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187.jpe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svg"/><Relationship Id="rId7" Type="http://schemas.openxmlformats.org/officeDocument/2006/relationships/image" Target="../media/image4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0.svg"/><Relationship Id="rId5" Type="http://schemas.openxmlformats.org/officeDocument/2006/relationships/image" Target="../media/image40.svg"/><Relationship Id="rId10" Type="http://schemas.openxmlformats.org/officeDocument/2006/relationships/image" Target="../media/image69.png"/><Relationship Id="rId4" Type="http://schemas.openxmlformats.org/officeDocument/2006/relationships/image" Target="../media/image39.png"/><Relationship Id="rId9" Type="http://schemas.openxmlformats.org/officeDocument/2006/relationships/image" Target="../media/image42.sv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9.svg"/><Relationship Id="rId7" Type="http://schemas.openxmlformats.org/officeDocument/2006/relationships/image" Target="../media/image193.sv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91.svg"/><Relationship Id="rId4" Type="http://schemas.openxmlformats.org/officeDocument/2006/relationships/image" Target="../media/image190.png"/><Relationship Id="rId9" Type="http://schemas.openxmlformats.org/officeDocument/2006/relationships/image" Target="../media/image49.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27.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8.svg"/><Relationship Id="rId5" Type="http://schemas.openxmlformats.org/officeDocument/2006/relationships/image" Target="../media/image25.svg"/><Relationship Id="rId1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3" Type="http://schemas.openxmlformats.org/officeDocument/2006/relationships/image" Target="../media/image15.svg"/><Relationship Id="rId7" Type="http://schemas.openxmlformats.org/officeDocument/2006/relationships/image" Target="../media/image18.svg"/><Relationship Id="rId12" Type="http://schemas.openxmlformats.org/officeDocument/2006/relationships/hyperlink" Target="https://knypersley.staffs.sch.uk/calendar/" TargetMode="Externa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25.svg"/><Relationship Id="rId10" Type="http://schemas.openxmlformats.org/officeDocument/2006/relationships/image" Target="../media/image16.png"/><Relationship Id="rId4" Type="http://schemas.openxmlformats.org/officeDocument/2006/relationships/image" Target="../media/image24.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image" Target="../media/image3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3.png"/><Relationship Id="rId5" Type="http://schemas.openxmlformats.org/officeDocument/2006/relationships/image" Target="../media/image14.png"/><Relationship Id="rId10" Type="http://schemas.openxmlformats.org/officeDocument/2006/relationships/image" Target="../media/image18.svg"/><Relationship Id="rId4" Type="http://schemas.openxmlformats.org/officeDocument/2006/relationships/image" Target="../media/image32.svg"/><Relationship Id="rId9" Type="http://schemas.openxmlformats.org/officeDocument/2006/relationships/image" Target="../media/image17.png"/><Relationship Id="rId1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3.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44.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svg"/><Relationship Id="rId7"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25.svg"/><Relationship Id="rId10" Type="http://schemas.openxmlformats.org/officeDocument/2006/relationships/image" Target="../media/image16.png"/><Relationship Id="rId4" Type="http://schemas.openxmlformats.org/officeDocument/2006/relationships/image" Target="../media/image24.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sv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 Id="rId14"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571385" y="-1571385"/>
            <a:ext cx="10287000" cy="13429770"/>
            <a:chOff x="0" y="0"/>
            <a:chExt cx="660400" cy="862158"/>
          </a:xfrm>
        </p:grpSpPr>
        <p:sp>
          <p:nvSpPr>
            <p:cNvPr id="3" name="Freeform 3"/>
            <p:cNvSpPr/>
            <p:nvPr/>
          </p:nvSpPr>
          <p:spPr>
            <a:xfrm>
              <a:off x="0" y="0"/>
              <a:ext cx="660400" cy="862158"/>
            </a:xfrm>
            <a:custGeom>
              <a:avLst/>
              <a:gdLst/>
              <a:ahLst/>
              <a:cxnLst/>
              <a:rect l="l" t="t" r="r" b="b"/>
              <a:pathLst>
                <a:path w="660400" h="862158">
                  <a:moveTo>
                    <a:pt x="220252" y="843089"/>
                  </a:moveTo>
                  <a:cubicBezTo>
                    <a:pt x="254109" y="854603"/>
                    <a:pt x="292600" y="862158"/>
                    <a:pt x="330378" y="862158"/>
                  </a:cubicBezTo>
                  <a:cubicBezTo>
                    <a:pt x="368157" y="862158"/>
                    <a:pt x="404509" y="855681"/>
                    <a:pt x="438009" y="844167"/>
                  </a:cubicBezTo>
                  <a:cubicBezTo>
                    <a:pt x="438723" y="843808"/>
                    <a:pt x="439435" y="843808"/>
                    <a:pt x="440148" y="843448"/>
                  </a:cubicBezTo>
                  <a:cubicBezTo>
                    <a:pt x="565955" y="797393"/>
                    <a:pt x="658618" y="675779"/>
                    <a:pt x="660400" y="532560"/>
                  </a:cubicBezTo>
                  <a:lnTo>
                    <a:pt x="660400" y="0"/>
                  </a:lnTo>
                  <a:lnTo>
                    <a:pt x="0" y="0"/>
                  </a:lnTo>
                  <a:lnTo>
                    <a:pt x="0" y="532164"/>
                  </a:lnTo>
                  <a:cubicBezTo>
                    <a:pt x="1782" y="676498"/>
                    <a:pt x="93019" y="798113"/>
                    <a:pt x="220252" y="843089"/>
                  </a:cubicBezTo>
                  <a:close/>
                </a:path>
              </a:pathLst>
            </a:custGeom>
            <a:solidFill>
              <a:srgbClr val="FF3131"/>
            </a:solidFill>
          </p:spPr>
        </p:sp>
        <p:sp>
          <p:nvSpPr>
            <p:cNvPr id="4" name="TextBox 4"/>
            <p:cNvSpPr txBox="1"/>
            <p:nvPr/>
          </p:nvSpPr>
          <p:spPr>
            <a:xfrm>
              <a:off x="0" y="-57150"/>
              <a:ext cx="660400" cy="792308"/>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947521" y="1125216"/>
            <a:ext cx="8236598" cy="9161784"/>
            <a:chOff x="687070" y="247650"/>
            <a:chExt cx="11148060" cy="12400280"/>
          </a:xfrm>
        </p:grpSpPr>
        <p:sp>
          <p:nvSpPr>
            <p:cNvPr id="6" name="Freeform 6"/>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EEF4F4"/>
            </a:solidFill>
            <a:ln w="12700">
              <a:solidFill>
                <a:srgbClr val="000000"/>
              </a:solidFill>
            </a:ln>
          </p:spPr>
        </p:sp>
      </p:grpSp>
      <p:grpSp>
        <p:nvGrpSpPr>
          <p:cNvPr id="7" name="Group 7"/>
          <p:cNvGrpSpPr>
            <a:grpSpLocks noChangeAspect="1"/>
          </p:cNvGrpSpPr>
          <p:nvPr/>
        </p:nvGrpSpPr>
        <p:grpSpPr>
          <a:xfrm>
            <a:off x="10099921" y="1277616"/>
            <a:ext cx="8236598" cy="9161784"/>
            <a:chOff x="687070" y="247650"/>
            <a:chExt cx="11148060" cy="12400280"/>
          </a:xfrm>
        </p:grpSpPr>
        <p:sp>
          <p:nvSpPr>
            <p:cNvPr id="8" name="Freeform 8"/>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F2C001"/>
            </a:solidFill>
            <a:ln w="12700">
              <a:solidFill>
                <a:srgbClr val="000000"/>
              </a:solidFill>
            </a:ln>
          </p:spPr>
        </p:sp>
      </p:grpSp>
      <p:grpSp>
        <p:nvGrpSpPr>
          <p:cNvPr id="9" name="Group 9"/>
          <p:cNvGrpSpPr>
            <a:grpSpLocks noChangeAspect="1"/>
          </p:cNvGrpSpPr>
          <p:nvPr/>
        </p:nvGrpSpPr>
        <p:grpSpPr>
          <a:xfrm>
            <a:off x="10707011" y="1642241"/>
            <a:ext cx="7580989" cy="8432533"/>
            <a:chOff x="687070" y="247650"/>
            <a:chExt cx="11148060" cy="12400280"/>
          </a:xfrm>
        </p:grpSpPr>
        <p:sp>
          <p:nvSpPr>
            <p:cNvPr id="10" name="Freeform 10"/>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14391" t="-2044" r="-61432" b="2044"/>
              </a:stretch>
            </a:blipFill>
          </p:spPr>
        </p:sp>
      </p:grpSp>
      <p:sp>
        <p:nvSpPr>
          <p:cNvPr id="17" name="TextBox 17"/>
          <p:cNvSpPr txBox="1"/>
          <p:nvPr/>
        </p:nvSpPr>
        <p:spPr>
          <a:xfrm>
            <a:off x="627161" y="2786148"/>
            <a:ext cx="9632312" cy="4334263"/>
          </a:xfrm>
          <a:prstGeom prst="rect">
            <a:avLst/>
          </a:prstGeom>
        </p:spPr>
        <p:txBody>
          <a:bodyPr lIns="0" tIns="0" rIns="0" bIns="0" rtlCol="0" anchor="t">
            <a:spAutoFit/>
          </a:bodyPr>
          <a:lstStyle/>
          <a:p>
            <a:pPr algn="ctr">
              <a:lnSpc>
                <a:spcPts val="18098"/>
              </a:lnSpc>
            </a:pPr>
            <a:r>
              <a:rPr lang="en-US" sz="11500">
                <a:solidFill>
                  <a:srgbClr val="EEF4F4"/>
                </a:solidFill>
                <a:latin typeface="Scripter"/>
              </a:rPr>
              <a:t>Welcome to Reception</a:t>
            </a:r>
          </a:p>
        </p:txBody>
      </p:sp>
      <p:sp>
        <p:nvSpPr>
          <p:cNvPr id="18" name="TextBox 18"/>
          <p:cNvSpPr txBox="1"/>
          <p:nvPr/>
        </p:nvSpPr>
        <p:spPr>
          <a:xfrm>
            <a:off x="1981200" y="7216592"/>
            <a:ext cx="6897964" cy="1051570"/>
          </a:xfrm>
          <a:prstGeom prst="rect">
            <a:avLst/>
          </a:prstGeom>
        </p:spPr>
        <p:txBody>
          <a:bodyPr lIns="0" tIns="0" rIns="0" bIns="0" rtlCol="0" anchor="t">
            <a:spAutoFit/>
          </a:bodyPr>
          <a:lstStyle/>
          <a:p>
            <a:pPr algn="ctr">
              <a:lnSpc>
                <a:spcPts val="8242"/>
              </a:lnSpc>
            </a:pPr>
            <a:r>
              <a:rPr lang="en-US" sz="7550">
                <a:solidFill>
                  <a:srgbClr val="EEF4F4"/>
                </a:solidFill>
                <a:latin typeface="Halley"/>
              </a:rPr>
              <a:t>2026</a:t>
            </a:r>
            <a:endParaRPr lang="en-US" sz="7561">
              <a:solidFill>
                <a:srgbClr val="EEF4F4"/>
              </a:solidFill>
              <a:latin typeface="Halley"/>
            </a:endParaRPr>
          </a:p>
        </p:txBody>
      </p:sp>
      <p:sp>
        <p:nvSpPr>
          <p:cNvPr id="19" name="TextBox 19"/>
          <p:cNvSpPr txBox="1"/>
          <p:nvPr/>
        </p:nvSpPr>
        <p:spPr>
          <a:xfrm>
            <a:off x="1028700" y="927722"/>
            <a:ext cx="7213087" cy="716486"/>
          </a:xfrm>
          <a:prstGeom prst="rect">
            <a:avLst/>
          </a:prstGeom>
        </p:spPr>
        <p:txBody>
          <a:bodyPr lIns="0" tIns="0" rIns="0" bIns="0" rtlCol="0" anchor="t">
            <a:spAutoFit/>
          </a:bodyPr>
          <a:lstStyle/>
          <a:p>
            <a:pPr algn="l">
              <a:lnSpc>
                <a:spcPts val="4846"/>
              </a:lnSpc>
            </a:pPr>
            <a:r>
              <a:rPr lang="en-US" sz="4446">
                <a:solidFill>
                  <a:srgbClr val="EEF4F4"/>
                </a:solidFill>
                <a:latin typeface="Halley"/>
              </a:rPr>
              <a:t>KNYPERSLEY FIRST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5442105" y="3230896"/>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328562" y="-732218"/>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7"/>
              <a:stretch>
                <a:fillRect t="-23358" b="-23358"/>
              </a:stretch>
            </a:blipFill>
          </p:spPr>
        </p:sp>
      </p:grpSp>
      <p:sp>
        <p:nvSpPr>
          <p:cNvPr id="21" name="Rectangle: Rounded Corners 20">
            <a:extLst>
              <a:ext uri="{FF2B5EF4-FFF2-40B4-BE49-F238E27FC236}">
                <a16:creationId xmlns:a16="http://schemas.microsoft.com/office/drawing/2014/main" id="{C1406E38-5D80-4F80-AC41-3FB1EFA80088}"/>
              </a:ext>
            </a:extLst>
          </p:cNvPr>
          <p:cNvSpPr/>
          <p:nvPr/>
        </p:nvSpPr>
        <p:spPr>
          <a:xfrm>
            <a:off x="5311973" y="1730822"/>
            <a:ext cx="9626847" cy="805408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1"/>
          <p:cNvSpPr/>
          <p:nvPr/>
        </p:nvSpPr>
        <p:spPr>
          <a:xfrm rot="-99214">
            <a:off x="109146" y="5352751"/>
            <a:ext cx="573430" cy="720061"/>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5620835" y="3782819"/>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5620835" y="5235675"/>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5632176" y="8532639"/>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5678757" y="667442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4024671" y="502093"/>
            <a:ext cx="1724175" cy="2357846"/>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6073819" y="410153"/>
            <a:ext cx="7451065" cy="820738"/>
          </a:xfrm>
          <a:prstGeom prst="rect">
            <a:avLst/>
          </a:prstGeom>
        </p:spPr>
        <p:txBody>
          <a:bodyPr wrap="square" lIns="0" tIns="0" rIns="0" bIns="0" rtlCol="0" anchor="t">
            <a:spAutoFit/>
          </a:bodyPr>
          <a:lstStyle/>
          <a:p>
            <a:pPr algn="ctr">
              <a:lnSpc>
                <a:spcPts val="6438"/>
              </a:lnSpc>
            </a:pPr>
            <a:r>
              <a:rPr lang="en-US" sz="5650">
                <a:solidFill>
                  <a:schemeClr val="accent6"/>
                </a:solidFill>
                <a:latin typeface="Scripter"/>
              </a:rPr>
              <a:t>Attendance support</a:t>
            </a:r>
          </a:p>
        </p:txBody>
      </p:sp>
      <p:sp>
        <p:nvSpPr>
          <p:cNvPr id="18" name="TextBox 18"/>
          <p:cNvSpPr txBox="1"/>
          <p:nvPr/>
        </p:nvSpPr>
        <p:spPr>
          <a:xfrm>
            <a:off x="6252131" y="2285025"/>
            <a:ext cx="7942901" cy="7591822"/>
          </a:xfrm>
          <a:prstGeom prst="rect">
            <a:avLst/>
          </a:prstGeom>
        </p:spPr>
        <p:txBody>
          <a:bodyPr wrap="square" lIns="0" tIns="0" rIns="0" bIns="0" rtlCol="0" anchor="t">
            <a:spAutoFit/>
          </a:bodyPr>
          <a:lstStyle/>
          <a:p>
            <a:pPr algn="ctr">
              <a:lnSpc>
                <a:spcPts val="3725"/>
              </a:lnSpc>
            </a:pPr>
            <a:r>
              <a:rPr lang="en-US" sz="2661">
                <a:solidFill>
                  <a:srgbClr val="000000"/>
                </a:solidFill>
                <a:latin typeface="Dreaming Outloud Sans"/>
              </a:rPr>
              <a:t>Support for attendance can be given through a range of channels:</a:t>
            </a:r>
          </a:p>
          <a:p>
            <a:pPr algn="ctr">
              <a:lnSpc>
                <a:spcPts val="3725"/>
              </a:lnSpc>
            </a:pPr>
            <a:r>
              <a:rPr lang="en-US" sz="2661">
                <a:solidFill>
                  <a:srgbClr val="000000"/>
                </a:solidFill>
                <a:latin typeface="Dreaming Outloud Sans"/>
              </a:rPr>
              <a:t> </a:t>
            </a:r>
          </a:p>
          <a:p>
            <a:pPr algn="ctr">
              <a:lnSpc>
                <a:spcPts val="3725"/>
              </a:lnSpc>
            </a:pPr>
            <a:r>
              <a:rPr lang="en-US" sz="2661">
                <a:solidFill>
                  <a:srgbClr val="000000"/>
                </a:solidFill>
                <a:latin typeface="Dreaming Outloud Sans"/>
              </a:rPr>
              <a:t>Class teacher drop-in for support with adjustments to support morning arrival. </a:t>
            </a:r>
          </a:p>
          <a:p>
            <a:pPr algn="ctr">
              <a:lnSpc>
                <a:spcPts val="3725"/>
              </a:lnSpc>
            </a:pPr>
            <a:endParaRPr lang="en-US" sz="2661">
              <a:solidFill>
                <a:srgbClr val="000000"/>
              </a:solidFill>
              <a:latin typeface="Dreaming Outloud Sans"/>
            </a:endParaRPr>
          </a:p>
          <a:p>
            <a:pPr algn="ctr">
              <a:lnSpc>
                <a:spcPts val="3725"/>
              </a:lnSpc>
            </a:pPr>
            <a:r>
              <a:rPr lang="en-US" sz="2661">
                <a:solidFill>
                  <a:srgbClr val="000000"/>
                </a:solidFill>
                <a:latin typeface="Dreaming Outloud Sans"/>
              </a:rPr>
              <a:t>Attendance clinics – Headteacher/ Attendance Officer/ </a:t>
            </a:r>
            <a:r>
              <a:rPr lang="en-US" sz="2661" err="1">
                <a:solidFill>
                  <a:srgbClr val="000000"/>
                </a:solidFill>
                <a:latin typeface="Dreaming Outloud Sans"/>
              </a:rPr>
              <a:t>Classteacher</a:t>
            </a:r>
            <a:r>
              <a:rPr lang="en-US" sz="2661">
                <a:solidFill>
                  <a:srgbClr val="000000"/>
                </a:solidFill>
                <a:latin typeface="Dreaming Outloud Sans"/>
              </a:rPr>
              <a:t> / SEND where required. </a:t>
            </a:r>
          </a:p>
          <a:p>
            <a:pPr algn="ctr">
              <a:lnSpc>
                <a:spcPts val="3725"/>
              </a:lnSpc>
            </a:pPr>
            <a:endParaRPr lang="en-US" sz="2661">
              <a:solidFill>
                <a:srgbClr val="000000"/>
              </a:solidFill>
              <a:latin typeface="Dreaming Outloud Sans"/>
            </a:endParaRPr>
          </a:p>
          <a:p>
            <a:pPr algn="ctr">
              <a:lnSpc>
                <a:spcPts val="3725"/>
              </a:lnSpc>
            </a:pPr>
            <a:r>
              <a:rPr lang="en-US" sz="2661">
                <a:solidFill>
                  <a:srgbClr val="000000"/>
                </a:solidFill>
                <a:latin typeface="Dreaming Outloud Sans"/>
              </a:rPr>
              <a:t>Please call at any time to arrange a meeting – share briefly your concerns and a member of staff will return your call to offer support and guidance. </a:t>
            </a:r>
          </a:p>
          <a:p>
            <a:pPr algn="ctr">
              <a:lnSpc>
                <a:spcPts val="3725"/>
              </a:lnSpc>
            </a:pPr>
            <a:endParaRPr lang="en-US" sz="2661">
              <a:solidFill>
                <a:srgbClr val="000000"/>
              </a:solidFill>
              <a:latin typeface="Dreaming Outloud Sans"/>
            </a:endParaRPr>
          </a:p>
          <a:p>
            <a:pPr algn="ctr">
              <a:lnSpc>
                <a:spcPts val="3725"/>
              </a:lnSpc>
            </a:pPr>
            <a:r>
              <a:rPr lang="en-US" sz="2661">
                <a:solidFill>
                  <a:srgbClr val="000000"/>
                </a:solidFill>
                <a:latin typeface="Dreaming Outloud Sans"/>
              </a:rPr>
              <a:t>Early intervention and working together is key to supporting attendance.</a:t>
            </a:r>
          </a:p>
          <a:p>
            <a:pPr algn="ctr">
              <a:lnSpc>
                <a:spcPts val="3725"/>
              </a:lnSpc>
            </a:pPr>
            <a:endParaRPr lang="en-US" sz="2661">
              <a:solidFill>
                <a:srgbClr val="000000"/>
              </a:solidFill>
              <a:latin typeface="Dreaming Outloud Sans"/>
            </a:endParaRPr>
          </a:p>
        </p:txBody>
      </p:sp>
      <p:sp>
        <p:nvSpPr>
          <p:cNvPr id="20" name="Freeform 6">
            <a:extLst>
              <a:ext uri="{FF2B5EF4-FFF2-40B4-BE49-F238E27FC236}">
                <a16:creationId xmlns:a16="http://schemas.microsoft.com/office/drawing/2014/main" id="{FFFEAE35-E646-4279-A401-DE7135FF11BB}"/>
              </a:ext>
            </a:extLst>
          </p:cNvPr>
          <p:cNvSpPr/>
          <p:nvPr/>
        </p:nvSpPr>
        <p:spPr>
          <a:xfrm>
            <a:off x="754489" y="7462885"/>
            <a:ext cx="3021359" cy="1957562"/>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2"/>
            <a:stretch>
              <a:fillRect/>
            </a:stretch>
          </a:blipFill>
        </p:spPr>
      </p:sp>
    </p:spTree>
    <p:extLst>
      <p:ext uri="{BB962C8B-B14F-4D97-AF65-F5344CB8AC3E}">
        <p14:creationId xmlns:p14="http://schemas.microsoft.com/office/powerpoint/2010/main" val="3689901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7"/>
              <a:stretch>
                <a:fillRect t="-23358" b="-23358"/>
              </a:stretch>
            </a:blipFill>
          </p:spPr>
        </p:sp>
      </p:grpSp>
      <p:sp>
        <p:nvSpPr>
          <p:cNvPr id="11" name="Freeform 11"/>
          <p:cNvSpPr/>
          <p:nvPr/>
        </p:nvSpPr>
        <p:spPr>
          <a:xfrm rot="-99214">
            <a:off x="377195" y="4593600"/>
            <a:ext cx="2509776" cy="2903957"/>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13626626" y="7734647"/>
            <a:ext cx="2381538" cy="2407117"/>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11907337" y="220821"/>
            <a:ext cx="3652367" cy="820738"/>
          </a:xfrm>
          <a:prstGeom prst="rect">
            <a:avLst/>
          </a:prstGeom>
        </p:spPr>
        <p:txBody>
          <a:bodyPr lIns="0" tIns="0" rIns="0" bIns="0" rtlCol="0" anchor="t">
            <a:spAutoFit/>
          </a:bodyPr>
          <a:lstStyle/>
          <a:p>
            <a:pPr marL="0" marR="0" lvl="0" indent="0" algn="ctr" defTabSz="914400" rtl="0" eaLnBrk="1" fontAlgn="auto" latinLnBrk="0" hangingPunct="1">
              <a:lnSpc>
                <a:spcPts val="6438"/>
              </a:lnSpc>
              <a:spcBef>
                <a:spcPts val="0"/>
              </a:spcBef>
              <a:spcAft>
                <a:spcPts val="0"/>
              </a:spcAft>
              <a:buClrTx/>
              <a:buSzTx/>
              <a:buFontTx/>
              <a:buNone/>
              <a:tabLst/>
              <a:defRPr/>
            </a:pPr>
            <a:r>
              <a:rPr kumimoji="0" lang="en-US" sz="5650" b="0" i="0" u="none" strike="noStrike" kern="1200" cap="none" spc="0" normalizeH="0" baseline="0" noProof="0">
                <a:ln>
                  <a:noFill/>
                </a:ln>
                <a:solidFill>
                  <a:schemeClr val="accent6"/>
                </a:solidFill>
                <a:effectLst/>
                <a:uLnTx/>
                <a:uFillTx/>
                <a:latin typeface="Scripter"/>
                <a:ea typeface="+mn-ea"/>
                <a:cs typeface="+mn-cs"/>
              </a:rPr>
              <a:t>Attendance</a:t>
            </a:r>
          </a:p>
        </p:txBody>
      </p:sp>
      <p:sp>
        <p:nvSpPr>
          <p:cNvPr id="20" name="Freeform 6">
            <a:extLst>
              <a:ext uri="{FF2B5EF4-FFF2-40B4-BE49-F238E27FC236}">
                <a16:creationId xmlns:a16="http://schemas.microsoft.com/office/drawing/2014/main" id="{FFFEAE35-E646-4279-A401-DE7135FF11BB}"/>
              </a:ext>
            </a:extLst>
          </p:cNvPr>
          <p:cNvSpPr/>
          <p:nvPr/>
        </p:nvSpPr>
        <p:spPr>
          <a:xfrm>
            <a:off x="304800" y="8589936"/>
            <a:ext cx="2592529" cy="1522631"/>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pic>
        <p:nvPicPr>
          <p:cNvPr id="22" name="Picture 21">
            <a:extLst>
              <a:ext uri="{FF2B5EF4-FFF2-40B4-BE49-F238E27FC236}">
                <a16:creationId xmlns:a16="http://schemas.microsoft.com/office/drawing/2014/main" id="{C492D460-B6EF-487D-B628-AF1769FB442B}"/>
              </a:ext>
            </a:extLst>
          </p:cNvPr>
          <p:cNvPicPr>
            <a:picLocks noChangeAspect="1"/>
          </p:cNvPicPr>
          <p:nvPr/>
        </p:nvPicPr>
        <p:blipFill>
          <a:blip r:embed="rId11"/>
          <a:stretch>
            <a:fillRect/>
          </a:stretch>
        </p:blipFill>
        <p:spPr>
          <a:xfrm>
            <a:off x="3227153" y="95073"/>
            <a:ext cx="8363089" cy="10096854"/>
          </a:xfrm>
          <a:prstGeom prst="rect">
            <a:avLst/>
          </a:prstGeom>
        </p:spPr>
      </p:pic>
      <p:sp>
        <p:nvSpPr>
          <p:cNvPr id="23" name="Freeform 14">
            <a:extLst>
              <a:ext uri="{FF2B5EF4-FFF2-40B4-BE49-F238E27FC236}">
                <a16:creationId xmlns:a16="http://schemas.microsoft.com/office/drawing/2014/main" id="{F81E3927-4206-40F0-8782-F34E4B48239D}"/>
              </a:ext>
            </a:extLst>
          </p:cNvPr>
          <p:cNvSpPr/>
          <p:nvPr/>
        </p:nvSpPr>
        <p:spPr>
          <a:xfrm>
            <a:off x="12648208" y="4555230"/>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15">
            <a:extLst>
              <a:ext uri="{FF2B5EF4-FFF2-40B4-BE49-F238E27FC236}">
                <a16:creationId xmlns:a16="http://schemas.microsoft.com/office/drawing/2014/main" id="{C892003E-2073-42B4-8F3F-4653DB7EDD0A}"/>
              </a:ext>
            </a:extLst>
          </p:cNvPr>
          <p:cNvSpPr/>
          <p:nvPr/>
        </p:nvSpPr>
        <p:spPr>
          <a:xfrm>
            <a:off x="12680255" y="1858476"/>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TextBox 19">
            <a:extLst>
              <a:ext uri="{FF2B5EF4-FFF2-40B4-BE49-F238E27FC236}">
                <a16:creationId xmlns:a16="http://schemas.microsoft.com/office/drawing/2014/main" id="{2090D30B-9F43-4DC5-B048-9FA524144784}"/>
              </a:ext>
            </a:extLst>
          </p:cNvPr>
          <p:cNvSpPr txBox="1"/>
          <p:nvPr/>
        </p:nvSpPr>
        <p:spPr>
          <a:xfrm>
            <a:off x="13159600" y="1963632"/>
            <a:ext cx="5128399" cy="58169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90303"/>
                </a:solidFill>
                <a:effectLst/>
                <a:uLnTx/>
                <a:uFillTx/>
                <a:latin typeface="Dreaming Outloud Sans"/>
                <a:ea typeface="+mn-ea"/>
                <a:cs typeface="+mn-cs"/>
              </a:rPr>
              <a:t>Forming good habits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90303"/>
                </a:solidFill>
                <a:effectLst/>
                <a:uLnTx/>
                <a:uFillTx/>
                <a:latin typeface="Dreaming Outloud Sans"/>
                <a:ea typeface="+mn-ea"/>
                <a:cs typeface="+mn-cs"/>
              </a:rPr>
              <a:t>Supports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90303"/>
                </a:solidFill>
                <a:effectLst/>
                <a:uLnTx/>
                <a:uFillTx/>
                <a:latin typeface="Dreaming Outloud Sans"/>
                <a:ea typeface="+mn-ea"/>
                <a:cs typeface="+mn-cs"/>
              </a:rPr>
              <a:t>Increased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90303"/>
                </a:solidFill>
                <a:effectLst/>
                <a:uLnTx/>
                <a:uFillTx/>
                <a:latin typeface="Dreaming Outloud Sans"/>
                <a:ea typeface="+mn-ea"/>
                <a:cs typeface="+mn-cs"/>
              </a:rPr>
              <a:t>Supports to build friendships</a:t>
            </a:r>
          </a:p>
        </p:txBody>
      </p:sp>
      <p:sp>
        <p:nvSpPr>
          <p:cNvPr id="26" name="Freeform 14">
            <a:extLst>
              <a:ext uri="{FF2B5EF4-FFF2-40B4-BE49-F238E27FC236}">
                <a16:creationId xmlns:a16="http://schemas.microsoft.com/office/drawing/2014/main" id="{F8297DD6-2694-4596-90DB-E4B4EB47995A}"/>
              </a:ext>
            </a:extLst>
          </p:cNvPr>
          <p:cNvSpPr/>
          <p:nvPr/>
        </p:nvSpPr>
        <p:spPr>
          <a:xfrm>
            <a:off x="12669607" y="6174341"/>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14">
            <a:extLst>
              <a:ext uri="{FF2B5EF4-FFF2-40B4-BE49-F238E27FC236}">
                <a16:creationId xmlns:a16="http://schemas.microsoft.com/office/drawing/2014/main" id="{5A908955-4ED3-4BD5-935D-77A33E674FDC}"/>
              </a:ext>
            </a:extLst>
          </p:cNvPr>
          <p:cNvSpPr/>
          <p:nvPr/>
        </p:nvSpPr>
        <p:spPr>
          <a:xfrm>
            <a:off x="12704568" y="3612998"/>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93533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71750" y="4220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descr="https://knypersley.staffs.sch.uk/wp-content/uploads/2025/07/Knypersley-Positive-Behaviour-Policy-25-1.pdf&#10;"/>
          <p:cNvSpPr/>
          <p:nvPr/>
        </p:nvSpPr>
        <p:spPr>
          <a:xfrm>
            <a:off x="12816182" y="135148"/>
            <a:ext cx="5802395" cy="1181579"/>
          </a:xfrm>
          <a:custGeom>
            <a:avLst/>
            <a:gdLst/>
            <a:ahLst/>
            <a:cxnLst/>
            <a:rect l="l" t="t" r="r" b="b"/>
            <a:pathLst>
              <a:path w="5802395" h="1181579">
                <a:moveTo>
                  <a:pt x="0" y="0"/>
                </a:moveTo>
                <a:lnTo>
                  <a:pt x="5802395" y="0"/>
                </a:lnTo>
                <a:lnTo>
                  <a:pt x="5802395" y="1181578"/>
                </a:lnTo>
                <a:lnTo>
                  <a:pt x="0" y="1181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69805" y="2198194"/>
            <a:ext cx="4975511" cy="6138535"/>
          </a:xfrm>
          <a:custGeom>
            <a:avLst/>
            <a:gdLst/>
            <a:ahLst/>
            <a:cxnLst/>
            <a:rect l="l" t="t" r="r" b="b"/>
            <a:pathLst>
              <a:path w="5998640" h="7201413">
                <a:moveTo>
                  <a:pt x="0" y="0"/>
                </a:moveTo>
                <a:lnTo>
                  <a:pt x="5998640" y="0"/>
                </a:lnTo>
                <a:lnTo>
                  <a:pt x="5998640" y="7201413"/>
                </a:lnTo>
                <a:lnTo>
                  <a:pt x="0" y="7201413"/>
                </a:lnTo>
                <a:lnTo>
                  <a:pt x="0" y="0"/>
                </a:lnTo>
                <a:close/>
              </a:path>
            </a:pathLst>
          </a:custGeom>
          <a:blipFill>
            <a:blip r:embed="rId6"/>
            <a:stretch>
              <a:fillRect/>
            </a:stretch>
          </a:blipFill>
        </p:spPr>
      </p:sp>
      <p:sp>
        <p:nvSpPr>
          <p:cNvPr id="5" name="Freeform 5"/>
          <p:cNvSpPr/>
          <p:nvPr/>
        </p:nvSpPr>
        <p:spPr>
          <a:xfrm>
            <a:off x="17602200" y="91851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9731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8" name="Picture 8"/>
          <p:cNvPicPr>
            <a:picLocks noChangeAspect="1"/>
          </p:cNvPicPr>
          <p:nvPr/>
        </p:nvPicPr>
        <p:blipFill>
          <a:blip r:embed="rId9"/>
          <a:srcRect/>
          <a:stretch>
            <a:fillRect/>
          </a:stretch>
        </p:blipFill>
        <p:spPr>
          <a:xfrm rot="8195748">
            <a:off x="10874189" y="1028890"/>
            <a:ext cx="845089" cy="1018180"/>
          </a:xfrm>
          <a:prstGeom prst="rect">
            <a:avLst/>
          </a:prstGeom>
        </p:spPr>
      </p:pic>
      <p:sp>
        <p:nvSpPr>
          <p:cNvPr id="9" name="TextBox 9"/>
          <p:cNvSpPr txBox="1"/>
          <p:nvPr/>
        </p:nvSpPr>
        <p:spPr>
          <a:xfrm>
            <a:off x="1153599" y="192766"/>
            <a:ext cx="13274375" cy="872996"/>
          </a:xfrm>
          <a:prstGeom prst="rect">
            <a:avLst/>
          </a:prstGeom>
        </p:spPr>
        <p:txBody>
          <a:bodyPr wrap="square" lIns="0" tIns="0" rIns="0" bIns="0" rtlCol="0" anchor="t">
            <a:spAutoFit/>
          </a:bodyPr>
          <a:lstStyle/>
          <a:p>
            <a:pPr algn="l">
              <a:lnSpc>
                <a:spcPts val="7598"/>
              </a:lnSpc>
            </a:pPr>
            <a:r>
              <a:rPr lang="en-US" sz="6000">
                <a:solidFill>
                  <a:schemeClr val="accent6"/>
                </a:solidFill>
                <a:latin typeface="Scripter"/>
              </a:rPr>
              <a:t>Positive </a:t>
            </a:r>
            <a:r>
              <a:rPr lang="en-US" sz="6000" err="1">
                <a:solidFill>
                  <a:schemeClr val="accent6"/>
                </a:solidFill>
                <a:latin typeface="Scripter"/>
              </a:rPr>
              <a:t>behaviour</a:t>
            </a:r>
            <a:r>
              <a:rPr lang="en-US" sz="6000">
                <a:solidFill>
                  <a:schemeClr val="accent6"/>
                </a:solidFill>
                <a:latin typeface="Scripter"/>
              </a:rPr>
              <a:t> management</a:t>
            </a:r>
          </a:p>
        </p:txBody>
      </p:sp>
      <p:sp>
        <p:nvSpPr>
          <p:cNvPr id="10" name="TextBox 10"/>
          <p:cNvSpPr txBox="1"/>
          <p:nvPr/>
        </p:nvSpPr>
        <p:spPr>
          <a:xfrm>
            <a:off x="6378750" y="1913443"/>
            <a:ext cx="5151905" cy="7963719"/>
          </a:xfrm>
          <a:prstGeom prst="rect">
            <a:avLst/>
          </a:prstGeom>
        </p:spPr>
        <p:txBody>
          <a:bodyPr lIns="0" tIns="0" rIns="0" bIns="0" rtlCol="0" anchor="t">
            <a:spAutoFit/>
          </a:bodyPr>
          <a:lstStyle/>
          <a:p>
            <a:pPr algn="ctr">
              <a:lnSpc>
                <a:spcPts val="2709"/>
              </a:lnSpc>
            </a:pPr>
            <a:r>
              <a:rPr lang="en-US" sz="1935">
                <a:solidFill>
                  <a:srgbClr val="000000"/>
                </a:solidFill>
                <a:latin typeface="Dreaming Outloud Sans"/>
              </a:rPr>
              <a:t>Our 3B rules are consistent from nursery to Year 4 which supports children in understanding expectations for </a:t>
            </a:r>
            <a:r>
              <a:rPr lang="en-US" sz="1935" err="1">
                <a:solidFill>
                  <a:srgbClr val="000000"/>
                </a:solidFill>
                <a:latin typeface="Dreaming Outloud Sans"/>
              </a:rPr>
              <a:t>behaviour</a:t>
            </a:r>
            <a:r>
              <a:rPr lang="en-US" sz="1935">
                <a:solidFill>
                  <a:srgbClr val="000000"/>
                </a:solidFill>
                <a:latin typeface="Dreaming Outloud Sans"/>
              </a:rPr>
              <a:t>. </a:t>
            </a:r>
          </a:p>
          <a:p>
            <a:pPr algn="ctr">
              <a:lnSpc>
                <a:spcPts val="2709"/>
              </a:lnSpc>
            </a:pPr>
            <a:endParaRPr lang="en-US" sz="1935">
              <a:solidFill>
                <a:srgbClr val="000000"/>
              </a:solidFill>
              <a:latin typeface="Dreaming Outloud Sans"/>
            </a:endParaRPr>
          </a:p>
          <a:p>
            <a:pPr algn="ctr">
              <a:lnSpc>
                <a:spcPts val="2709"/>
              </a:lnSpc>
            </a:pPr>
            <a:r>
              <a:rPr lang="en-US" sz="1935">
                <a:solidFill>
                  <a:srgbClr val="000000"/>
                </a:solidFill>
                <a:latin typeface="Dreaming Outloud Sans"/>
              </a:rPr>
              <a:t>Each class starts the year by writing their own class 3B expectations which develop over the years as they do themselves.</a:t>
            </a:r>
          </a:p>
          <a:p>
            <a:pPr algn="ctr">
              <a:lnSpc>
                <a:spcPts val="2709"/>
              </a:lnSpc>
            </a:pPr>
            <a:endParaRPr lang="en-US" sz="1935">
              <a:solidFill>
                <a:srgbClr val="000000"/>
              </a:solidFill>
              <a:latin typeface="Dreaming Outloud Sans"/>
            </a:endParaRPr>
          </a:p>
          <a:p>
            <a:pPr algn="ctr">
              <a:lnSpc>
                <a:spcPts val="2709"/>
              </a:lnSpc>
            </a:pPr>
            <a:r>
              <a:rPr lang="en-US" sz="1935">
                <a:solidFill>
                  <a:srgbClr val="000000"/>
                </a:solidFill>
                <a:latin typeface="Dreaming Outloud Sans"/>
              </a:rPr>
              <a:t>Our Positive </a:t>
            </a:r>
            <a:r>
              <a:rPr lang="en-US" sz="1935" err="1">
                <a:solidFill>
                  <a:srgbClr val="000000"/>
                </a:solidFill>
                <a:latin typeface="Dreaming Outloud Sans"/>
              </a:rPr>
              <a:t>Behaviour</a:t>
            </a:r>
            <a:r>
              <a:rPr lang="en-US" sz="1935">
                <a:solidFill>
                  <a:srgbClr val="000000"/>
                </a:solidFill>
                <a:latin typeface="Dreaming Outloud Sans"/>
              </a:rPr>
              <a:t> Policy is based upon restorative conversations and practice. Ensuring all children use mistakes as a chance to learn and better themselves. </a:t>
            </a:r>
          </a:p>
          <a:p>
            <a:pPr algn="ctr">
              <a:lnSpc>
                <a:spcPts val="2709"/>
              </a:lnSpc>
            </a:pPr>
            <a:endParaRPr lang="en-US" sz="1935">
              <a:solidFill>
                <a:srgbClr val="000000"/>
              </a:solidFill>
              <a:latin typeface="Dreaming Outloud Sans"/>
            </a:endParaRPr>
          </a:p>
          <a:p>
            <a:pPr algn="ctr">
              <a:lnSpc>
                <a:spcPts val="2709"/>
              </a:lnSpc>
            </a:pPr>
            <a:r>
              <a:rPr lang="en-US" sz="1935">
                <a:solidFill>
                  <a:srgbClr val="000000"/>
                </a:solidFill>
                <a:latin typeface="Dreaming Outloud Sans"/>
              </a:rPr>
              <a:t>Parents are notified if their child reaches a ‘red card’. This will mean that your child has needed multiple reminders and have not been able to follow the 3Bs over a period of time. </a:t>
            </a:r>
          </a:p>
          <a:p>
            <a:pPr algn="ctr">
              <a:lnSpc>
                <a:spcPts val="2709"/>
              </a:lnSpc>
            </a:pPr>
            <a:endParaRPr lang="en-US" sz="1935">
              <a:solidFill>
                <a:srgbClr val="000000"/>
              </a:solidFill>
              <a:latin typeface="Dreaming Outloud Sans"/>
            </a:endParaRPr>
          </a:p>
          <a:p>
            <a:pPr algn="ctr">
              <a:lnSpc>
                <a:spcPts val="2709"/>
              </a:lnSpc>
            </a:pPr>
            <a:r>
              <a:rPr lang="en-US" sz="1935">
                <a:solidFill>
                  <a:srgbClr val="000000"/>
                </a:solidFill>
                <a:latin typeface="Dreaming Outloud Sans"/>
              </a:rPr>
              <a:t>If your child reaches ‘WOW’ this is down to them following the 3B expectations consistently enough to reach a reward. Moving to WOW is not done due to a one off event or learning  achievement.</a:t>
            </a:r>
          </a:p>
        </p:txBody>
      </p:sp>
      <p:pic>
        <p:nvPicPr>
          <p:cNvPr id="11" name="Picture 11"/>
          <p:cNvPicPr>
            <a:picLocks noChangeAspect="1"/>
          </p:cNvPicPr>
          <p:nvPr/>
        </p:nvPicPr>
        <p:blipFill>
          <a:blip r:embed="rId9"/>
          <a:srcRect/>
          <a:stretch>
            <a:fillRect/>
          </a:stretch>
        </p:blipFill>
        <p:spPr>
          <a:xfrm rot="5400000">
            <a:off x="6335102" y="1028890"/>
            <a:ext cx="845089" cy="1018180"/>
          </a:xfrm>
          <a:prstGeom prst="rect">
            <a:avLst/>
          </a:prstGeom>
        </p:spPr>
      </p:pic>
      <p:sp>
        <p:nvSpPr>
          <p:cNvPr id="14" name="Freeform 6">
            <a:extLst>
              <a:ext uri="{FF2B5EF4-FFF2-40B4-BE49-F238E27FC236}">
                <a16:creationId xmlns:a16="http://schemas.microsoft.com/office/drawing/2014/main" id="{39E210AB-B090-4649-A17A-B30566FB1F25}"/>
              </a:ext>
            </a:extLst>
          </p:cNvPr>
          <p:cNvSpPr/>
          <p:nvPr/>
        </p:nvSpPr>
        <p:spPr>
          <a:xfrm>
            <a:off x="-904684" y="193739"/>
            <a:ext cx="1414721" cy="828767"/>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pic>
        <p:nvPicPr>
          <p:cNvPr id="12" name="Picture 11">
            <a:extLst>
              <a:ext uri="{FF2B5EF4-FFF2-40B4-BE49-F238E27FC236}">
                <a16:creationId xmlns:a16="http://schemas.microsoft.com/office/drawing/2014/main" id="{EA063A47-33C6-4252-A0C5-7554ECE9E86B}"/>
              </a:ext>
            </a:extLst>
          </p:cNvPr>
          <p:cNvPicPr>
            <a:picLocks noChangeAspect="1"/>
          </p:cNvPicPr>
          <p:nvPr/>
        </p:nvPicPr>
        <p:blipFill>
          <a:blip r:embed="rId11"/>
          <a:stretch>
            <a:fillRect/>
          </a:stretch>
        </p:blipFill>
        <p:spPr>
          <a:xfrm>
            <a:off x="220275" y="1677875"/>
            <a:ext cx="6009944" cy="7507266"/>
          </a:xfrm>
          <a:prstGeom prst="rect">
            <a:avLst/>
          </a:prstGeom>
        </p:spPr>
      </p:pic>
      <p:sp>
        <p:nvSpPr>
          <p:cNvPr id="16" name="TextBox 15">
            <a:extLst>
              <a:ext uri="{FF2B5EF4-FFF2-40B4-BE49-F238E27FC236}">
                <a16:creationId xmlns:a16="http://schemas.microsoft.com/office/drawing/2014/main" id="{5E7359F2-F290-464E-B692-708680F34674}"/>
              </a:ext>
            </a:extLst>
          </p:cNvPr>
          <p:cNvSpPr txBox="1"/>
          <p:nvPr/>
        </p:nvSpPr>
        <p:spPr>
          <a:xfrm>
            <a:off x="13359539" y="209825"/>
            <a:ext cx="4591110" cy="923330"/>
          </a:xfrm>
          <a:prstGeom prst="rect">
            <a:avLst/>
          </a:prstGeom>
          <a:noFill/>
        </p:spPr>
        <p:txBody>
          <a:bodyPr wrap="square" rtlCol="0">
            <a:spAutoFit/>
          </a:bodyPr>
          <a:lstStyle/>
          <a:p>
            <a:r>
              <a:rPr lang="en-GB">
                <a:hlinkClick r:id="rId12"/>
              </a:rPr>
              <a:t>https://knypersley.staffs.sch.uk/wp-content/uploads/2025/07/Knypersley-Positive-Behaviour-Policy-25-1.pdf</a:t>
            </a:r>
            <a:r>
              <a:rPr lang="en-GB"/>
              <a:t> </a:t>
            </a:r>
          </a:p>
        </p:txBody>
      </p:sp>
      <p:pic>
        <p:nvPicPr>
          <p:cNvPr id="17" name="Picture 16">
            <a:extLst>
              <a:ext uri="{FF2B5EF4-FFF2-40B4-BE49-F238E27FC236}">
                <a16:creationId xmlns:a16="http://schemas.microsoft.com/office/drawing/2014/main" id="{684723B1-8997-40F1-91BA-B919DBD55513}"/>
              </a:ext>
            </a:extLst>
          </p:cNvPr>
          <p:cNvPicPr>
            <a:picLocks noChangeAspect="1"/>
          </p:cNvPicPr>
          <p:nvPr/>
        </p:nvPicPr>
        <p:blipFill>
          <a:blip r:embed="rId13"/>
          <a:stretch>
            <a:fillRect/>
          </a:stretch>
        </p:blipFill>
        <p:spPr>
          <a:xfrm>
            <a:off x="14165451" y="8505647"/>
            <a:ext cx="2619213" cy="15715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3050128" y="-969314"/>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019791" y="646622"/>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717026" y="553532"/>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192201" y="7862230"/>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2163050" y="359144"/>
            <a:ext cx="14856090" cy="98745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Promoting </a:t>
            </a:r>
            <a:r>
              <a:rPr lang="en-US" sz="7083" err="1">
                <a:solidFill>
                  <a:srgbClr val="F90303"/>
                </a:solidFill>
                <a:latin typeface="Scripter"/>
              </a:rPr>
              <a:t>Behaviours</a:t>
            </a:r>
            <a:r>
              <a:rPr lang="en-US" sz="7083">
                <a:solidFill>
                  <a:srgbClr val="F90303"/>
                </a:solidFill>
                <a:latin typeface="Scripter"/>
              </a:rPr>
              <a:t> for learning</a:t>
            </a:r>
          </a:p>
        </p:txBody>
      </p:sp>
      <p:pic>
        <p:nvPicPr>
          <p:cNvPr id="14" name="Picture 13">
            <a:extLst>
              <a:ext uri="{FF2B5EF4-FFF2-40B4-BE49-F238E27FC236}">
                <a16:creationId xmlns:a16="http://schemas.microsoft.com/office/drawing/2014/main" id="{73A9DA97-BAE9-4818-A8AC-2CD1B7FB21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53708" y="1346594"/>
            <a:ext cx="3782631" cy="5350980"/>
          </a:xfrm>
          <a:prstGeom prst="rect">
            <a:avLst/>
          </a:prstGeom>
        </p:spPr>
      </p:pic>
      <p:sp>
        <p:nvSpPr>
          <p:cNvPr id="15" name="TextBox 14">
            <a:extLst>
              <a:ext uri="{FF2B5EF4-FFF2-40B4-BE49-F238E27FC236}">
                <a16:creationId xmlns:a16="http://schemas.microsoft.com/office/drawing/2014/main" id="{5606D1B6-E6CF-48B6-BEAE-094DB1424CFB}"/>
              </a:ext>
            </a:extLst>
          </p:cNvPr>
          <p:cNvSpPr txBox="1"/>
          <p:nvPr/>
        </p:nvSpPr>
        <p:spPr>
          <a:xfrm>
            <a:off x="2020702" y="9541186"/>
            <a:ext cx="7188956" cy="369332"/>
          </a:xfrm>
          <a:prstGeom prst="rect">
            <a:avLst/>
          </a:prstGeom>
          <a:noFill/>
        </p:spPr>
        <p:txBody>
          <a:bodyPr wrap="square">
            <a:spAutoFit/>
          </a:bodyPr>
          <a:lstStyle/>
          <a:p>
            <a:r>
              <a:rPr lang="en-GB">
                <a:latin typeface="Halley" panose="020B0604020202020204" charset="0"/>
              </a:rPr>
              <a:t>Child led strategies that promote good habits of behaviours for learning. </a:t>
            </a:r>
          </a:p>
        </p:txBody>
      </p:sp>
      <p:pic>
        <p:nvPicPr>
          <p:cNvPr id="3074" name="Picture 2">
            <a:extLst>
              <a:ext uri="{FF2B5EF4-FFF2-40B4-BE49-F238E27FC236}">
                <a16:creationId xmlns:a16="http://schemas.microsoft.com/office/drawing/2014/main" id="{A79E1D95-F2C2-4B23-9C66-8CF5EE03FF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9889" y="2748954"/>
            <a:ext cx="2986724" cy="4480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EBA61B8-DE96-44B7-B582-B62E7702EF83}"/>
              </a:ext>
            </a:extLst>
          </p:cNvPr>
          <p:cNvPicPr>
            <a:picLocks noChangeAspect="1"/>
          </p:cNvPicPr>
          <p:nvPr/>
        </p:nvPicPr>
        <p:blipFill>
          <a:blip r:embed="rId16"/>
          <a:stretch>
            <a:fillRect/>
          </a:stretch>
        </p:blipFill>
        <p:spPr>
          <a:xfrm>
            <a:off x="8458200" y="6932638"/>
            <a:ext cx="2952343" cy="2217174"/>
          </a:xfrm>
          <a:prstGeom prst="rect">
            <a:avLst/>
          </a:prstGeom>
        </p:spPr>
      </p:pic>
      <p:pic>
        <p:nvPicPr>
          <p:cNvPr id="18" name="Picture 17">
            <a:extLst>
              <a:ext uri="{FF2B5EF4-FFF2-40B4-BE49-F238E27FC236}">
                <a16:creationId xmlns:a16="http://schemas.microsoft.com/office/drawing/2014/main" id="{4F63422A-AA2F-4B47-B181-B9AEB5335D4E}"/>
              </a:ext>
            </a:extLst>
          </p:cNvPr>
          <p:cNvPicPr>
            <a:picLocks noChangeAspect="1"/>
          </p:cNvPicPr>
          <p:nvPr/>
        </p:nvPicPr>
        <p:blipFill>
          <a:blip r:embed="rId17"/>
          <a:stretch>
            <a:fillRect/>
          </a:stretch>
        </p:blipFill>
        <p:spPr>
          <a:xfrm>
            <a:off x="4941334" y="1433635"/>
            <a:ext cx="5842087" cy="3051925"/>
          </a:xfrm>
          <a:prstGeom prst="rect">
            <a:avLst/>
          </a:prstGeom>
        </p:spPr>
      </p:pic>
      <p:pic>
        <p:nvPicPr>
          <p:cNvPr id="20" name="Picture 19">
            <a:extLst>
              <a:ext uri="{FF2B5EF4-FFF2-40B4-BE49-F238E27FC236}">
                <a16:creationId xmlns:a16="http://schemas.microsoft.com/office/drawing/2014/main" id="{0C92669F-78B4-4E07-850C-BAD32AB7B5CF}"/>
              </a:ext>
            </a:extLst>
          </p:cNvPr>
          <p:cNvPicPr>
            <a:picLocks noChangeAspect="1"/>
          </p:cNvPicPr>
          <p:nvPr/>
        </p:nvPicPr>
        <p:blipFill>
          <a:blip r:embed="rId18"/>
          <a:stretch>
            <a:fillRect/>
          </a:stretch>
        </p:blipFill>
        <p:spPr>
          <a:xfrm>
            <a:off x="4472141" y="4988997"/>
            <a:ext cx="3543369" cy="4289983"/>
          </a:xfrm>
          <a:prstGeom prst="rect">
            <a:avLst/>
          </a:prstGeom>
        </p:spPr>
      </p:pic>
      <p:pic>
        <p:nvPicPr>
          <p:cNvPr id="3076" name="Picture 4" descr="Zog Gift Edition Board Book">
            <a:extLst>
              <a:ext uri="{FF2B5EF4-FFF2-40B4-BE49-F238E27FC236}">
                <a16:creationId xmlns:a16="http://schemas.microsoft.com/office/drawing/2014/main" id="{70A51296-7540-4E59-96CF-F2CC424F1E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555631" y="7197763"/>
            <a:ext cx="1463623" cy="13138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8E3D319-B418-44D5-9AE4-B8759877E41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028306" y="7621196"/>
            <a:ext cx="1515406" cy="18040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99FE336-5F89-4045-A757-7FB482B03FB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996907" y="8497374"/>
            <a:ext cx="1463623" cy="14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4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440425" y="640583"/>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7602200" y="91851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497155" y="363713"/>
            <a:ext cx="932102" cy="88494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997302" y="193739"/>
            <a:ext cx="9977118" cy="974626"/>
          </a:xfrm>
          <a:prstGeom prst="rect">
            <a:avLst/>
          </a:prstGeom>
        </p:spPr>
        <p:txBody>
          <a:bodyPr wrap="square" lIns="0" tIns="0" rIns="0" bIns="0" rtlCol="0" anchor="t">
            <a:spAutoFit/>
          </a:bodyPr>
          <a:lstStyle/>
          <a:p>
            <a:pPr algn="l">
              <a:lnSpc>
                <a:spcPts val="7598"/>
              </a:lnSpc>
            </a:pPr>
            <a:r>
              <a:rPr lang="en-US" sz="6700">
                <a:solidFill>
                  <a:schemeClr val="accent6"/>
                </a:solidFill>
                <a:latin typeface="Scripter"/>
              </a:rPr>
              <a:t>TEAM POINTS Rewards</a:t>
            </a:r>
          </a:p>
        </p:txBody>
      </p:sp>
      <p:pic>
        <p:nvPicPr>
          <p:cNvPr id="10" name="Picture 9">
            <a:extLst>
              <a:ext uri="{FF2B5EF4-FFF2-40B4-BE49-F238E27FC236}">
                <a16:creationId xmlns:a16="http://schemas.microsoft.com/office/drawing/2014/main" id="{CDA62739-165A-4C4C-93FC-22A413688CF8}"/>
              </a:ext>
            </a:extLst>
          </p:cNvPr>
          <p:cNvPicPr>
            <a:picLocks noChangeAspect="1"/>
          </p:cNvPicPr>
          <p:nvPr/>
        </p:nvPicPr>
        <p:blipFill>
          <a:blip r:embed="rId6"/>
          <a:stretch>
            <a:fillRect/>
          </a:stretch>
        </p:blipFill>
        <p:spPr>
          <a:xfrm>
            <a:off x="15013029" y="187750"/>
            <a:ext cx="3141776" cy="1885066"/>
          </a:xfrm>
          <a:prstGeom prst="rect">
            <a:avLst/>
          </a:prstGeom>
        </p:spPr>
      </p:pic>
      <p:pic>
        <p:nvPicPr>
          <p:cNvPr id="6" name="Picture 5">
            <a:extLst>
              <a:ext uri="{FF2B5EF4-FFF2-40B4-BE49-F238E27FC236}">
                <a16:creationId xmlns:a16="http://schemas.microsoft.com/office/drawing/2014/main" id="{EDE74FC0-8B15-4173-90B1-397188780959}"/>
              </a:ext>
            </a:extLst>
          </p:cNvPr>
          <p:cNvPicPr>
            <a:picLocks noChangeAspect="1"/>
          </p:cNvPicPr>
          <p:nvPr/>
        </p:nvPicPr>
        <p:blipFill>
          <a:blip r:embed="rId7"/>
          <a:stretch>
            <a:fillRect/>
          </a:stretch>
        </p:blipFill>
        <p:spPr>
          <a:xfrm>
            <a:off x="356659" y="1673805"/>
            <a:ext cx="3776768" cy="2715434"/>
          </a:xfrm>
          <a:prstGeom prst="rect">
            <a:avLst/>
          </a:prstGeom>
        </p:spPr>
      </p:pic>
      <p:pic>
        <p:nvPicPr>
          <p:cNvPr id="13" name="Picture 12">
            <a:extLst>
              <a:ext uri="{FF2B5EF4-FFF2-40B4-BE49-F238E27FC236}">
                <a16:creationId xmlns:a16="http://schemas.microsoft.com/office/drawing/2014/main" id="{746B8449-A444-4E73-938D-005BE808CD93}"/>
              </a:ext>
            </a:extLst>
          </p:cNvPr>
          <p:cNvPicPr>
            <a:picLocks noChangeAspect="1"/>
          </p:cNvPicPr>
          <p:nvPr/>
        </p:nvPicPr>
        <p:blipFill>
          <a:blip r:embed="rId8"/>
          <a:stretch>
            <a:fillRect/>
          </a:stretch>
        </p:blipFill>
        <p:spPr>
          <a:xfrm>
            <a:off x="4294982" y="1692855"/>
            <a:ext cx="3813297" cy="2696384"/>
          </a:xfrm>
          <a:prstGeom prst="rect">
            <a:avLst/>
          </a:prstGeom>
        </p:spPr>
      </p:pic>
      <p:sp>
        <p:nvSpPr>
          <p:cNvPr id="25" name="Rectangle: Rounded Corners 24">
            <a:extLst>
              <a:ext uri="{FF2B5EF4-FFF2-40B4-BE49-F238E27FC236}">
                <a16:creationId xmlns:a16="http://schemas.microsoft.com/office/drawing/2014/main" id="{C3921858-055C-410C-80E4-32B13D18FB4A}"/>
              </a:ext>
            </a:extLst>
          </p:cNvPr>
          <p:cNvSpPr/>
          <p:nvPr/>
        </p:nvSpPr>
        <p:spPr>
          <a:xfrm>
            <a:off x="14980655" y="2202033"/>
            <a:ext cx="3206524" cy="45985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84FD527B-4FE7-45F0-85FA-79E4E39FC48C}"/>
              </a:ext>
            </a:extLst>
          </p:cNvPr>
          <p:cNvPicPr>
            <a:picLocks noChangeAspect="1"/>
          </p:cNvPicPr>
          <p:nvPr/>
        </p:nvPicPr>
        <p:blipFill>
          <a:blip r:embed="rId9"/>
          <a:stretch>
            <a:fillRect/>
          </a:stretch>
        </p:blipFill>
        <p:spPr>
          <a:xfrm>
            <a:off x="2170258" y="4614406"/>
            <a:ext cx="4286470" cy="2978303"/>
          </a:xfrm>
          <a:prstGeom prst="rect">
            <a:avLst/>
          </a:prstGeom>
        </p:spPr>
      </p:pic>
      <p:sp>
        <p:nvSpPr>
          <p:cNvPr id="3" name="TextBox 2">
            <a:extLst>
              <a:ext uri="{FF2B5EF4-FFF2-40B4-BE49-F238E27FC236}">
                <a16:creationId xmlns:a16="http://schemas.microsoft.com/office/drawing/2014/main" id="{4B3E0345-DD99-4776-8129-60923AED0188}"/>
              </a:ext>
            </a:extLst>
          </p:cNvPr>
          <p:cNvSpPr txBox="1"/>
          <p:nvPr/>
        </p:nvSpPr>
        <p:spPr>
          <a:xfrm>
            <a:off x="15206248" y="2619415"/>
            <a:ext cx="2725093" cy="3693319"/>
          </a:xfrm>
          <a:prstGeom prst="rect">
            <a:avLst/>
          </a:prstGeom>
          <a:noFill/>
        </p:spPr>
        <p:txBody>
          <a:bodyPr wrap="square" rtlCol="0">
            <a:spAutoFit/>
          </a:bodyPr>
          <a:lstStyle/>
          <a:p>
            <a:r>
              <a:rPr lang="en-GB" b="1">
                <a:latin typeface="Sassoon Primary" charset="0"/>
              </a:rPr>
              <a:t>Staff Feedback was: </a:t>
            </a:r>
            <a:r>
              <a:rPr lang="en-GB">
                <a:latin typeface="Sassoon Primary" charset="0"/>
              </a:rPr>
              <a:t>“we would like to celebrate children’s individual achievements for house points”…. </a:t>
            </a:r>
          </a:p>
          <a:p>
            <a:endParaRPr lang="en-GB">
              <a:latin typeface="Sassoon Primary" charset="0"/>
            </a:endParaRPr>
          </a:p>
          <a:p>
            <a:r>
              <a:rPr lang="en-GB">
                <a:latin typeface="Sassoon Primary" charset="0"/>
              </a:rPr>
              <a:t>“We do not feel currently it is fair for all in house points when children try hard with behaviour but their team does not win – it can feel disheartening”</a:t>
            </a:r>
          </a:p>
        </p:txBody>
      </p:sp>
      <p:sp>
        <p:nvSpPr>
          <p:cNvPr id="17" name="TextBox 16">
            <a:extLst>
              <a:ext uri="{FF2B5EF4-FFF2-40B4-BE49-F238E27FC236}">
                <a16:creationId xmlns:a16="http://schemas.microsoft.com/office/drawing/2014/main" id="{A346F400-D359-4E92-B289-FBAF05E64692}"/>
              </a:ext>
            </a:extLst>
          </p:cNvPr>
          <p:cNvSpPr txBox="1"/>
          <p:nvPr/>
        </p:nvSpPr>
        <p:spPr>
          <a:xfrm>
            <a:off x="667021" y="7983931"/>
            <a:ext cx="4491788" cy="1938992"/>
          </a:xfrm>
          <a:prstGeom prst="rect">
            <a:avLst/>
          </a:prstGeom>
          <a:noFill/>
        </p:spPr>
        <p:txBody>
          <a:bodyPr wrap="square" rtlCol="0">
            <a:spAutoFit/>
          </a:bodyPr>
          <a:lstStyle/>
          <a:p>
            <a:r>
              <a:rPr lang="en-GB" sz="2400">
                <a:latin typeface="Sassoon Primary" charset="0"/>
              </a:rPr>
              <a:t>We will be launching individual team point awards. </a:t>
            </a:r>
          </a:p>
          <a:p>
            <a:r>
              <a:rPr lang="en-GB" sz="2400" b="1">
                <a:latin typeface="Sassoon Primary" charset="0"/>
              </a:rPr>
              <a:t>Bronze</a:t>
            </a:r>
            <a:r>
              <a:rPr lang="en-GB" sz="2400">
                <a:latin typeface="Sassoon Primary" charset="0"/>
              </a:rPr>
              <a:t>: </a:t>
            </a:r>
            <a:r>
              <a:rPr lang="en-GB" sz="2400" u="sng">
                <a:latin typeface="Sassoon Primary" charset="0"/>
              </a:rPr>
              <a:t>50 points</a:t>
            </a:r>
          </a:p>
          <a:p>
            <a:r>
              <a:rPr lang="en-GB" sz="2400" b="1">
                <a:latin typeface="Sassoon Primary" charset="0"/>
              </a:rPr>
              <a:t>Silver</a:t>
            </a:r>
            <a:r>
              <a:rPr lang="en-GB" sz="2400">
                <a:latin typeface="Sassoon Primary" charset="0"/>
              </a:rPr>
              <a:t>: </a:t>
            </a:r>
            <a:r>
              <a:rPr lang="en-GB" sz="2400" u="sng">
                <a:latin typeface="Sassoon Primary" charset="0"/>
              </a:rPr>
              <a:t>100 points</a:t>
            </a:r>
          </a:p>
          <a:p>
            <a:r>
              <a:rPr lang="en-GB" sz="2400" b="1">
                <a:latin typeface="Sassoon Primary" charset="0"/>
              </a:rPr>
              <a:t>Gold: </a:t>
            </a:r>
            <a:r>
              <a:rPr lang="en-GB" sz="2400" u="sng">
                <a:latin typeface="Sassoon Primary" charset="0"/>
              </a:rPr>
              <a:t>200 points</a:t>
            </a:r>
          </a:p>
        </p:txBody>
      </p:sp>
      <p:pic>
        <p:nvPicPr>
          <p:cNvPr id="18" name="Picture 17">
            <a:extLst>
              <a:ext uri="{FF2B5EF4-FFF2-40B4-BE49-F238E27FC236}">
                <a16:creationId xmlns:a16="http://schemas.microsoft.com/office/drawing/2014/main" id="{C7F38E83-5B26-46CB-8548-44113E9C2DA7}"/>
              </a:ext>
            </a:extLst>
          </p:cNvPr>
          <p:cNvPicPr>
            <a:picLocks noChangeAspect="1"/>
          </p:cNvPicPr>
          <p:nvPr/>
        </p:nvPicPr>
        <p:blipFill rotWithShape="1">
          <a:blip r:embed="rId10">
            <a:clrChange>
              <a:clrFrom>
                <a:srgbClr val="FFFFFF"/>
              </a:clrFrom>
              <a:clrTo>
                <a:srgbClr val="FFFFFF">
                  <a:alpha val="0"/>
                </a:srgbClr>
              </a:clrTo>
            </a:clrChange>
          </a:blip>
          <a:srcRect l="15505" r="17583" b="28524"/>
          <a:stretch/>
        </p:blipFill>
        <p:spPr>
          <a:xfrm>
            <a:off x="9228474" y="2031859"/>
            <a:ext cx="4968937" cy="5307815"/>
          </a:xfrm>
          <a:prstGeom prst="rect">
            <a:avLst/>
          </a:prstGeom>
        </p:spPr>
      </p:pic>
      <p:sp>
        <p:nvSpPr>
          <p:cNvPr id="19" name="TextBox 18">
            <a:extLst>
              <a:ext uri="{FF2B5EF4-FFF2-40B4-BE49-F238E27FC236}">
                <a16:creationId xmlns:a16="http://schemas.microsoft.com/office/drawing/2014/main" id="{99A74C38-5060-401D-97B7-5322E2E1BA7C}"/>
              </a:ext>
            </a:extLst>
          </p:cNvPr>
          <p:cNvSpPr txBox="1"/>
          <p:nvPr/>
        </p:nvSpPr>
        <p:spPr>
          <a:xfrm>
            <a:off x="7261785" y="7425451"/>
            <a:ext cx="10121727" cy="2677656"/>
          </a:xfrm>
          <a:prstGeom prst="rect">
            <a:avLst/>
          </a:prstGeom>
          <a:noFill/>
        </p:spPr>
        <p:txBody>
          <a:bodyPr wrap="square" rtlCol="0">
            <a:spAutoFit/>
          </a:bodyPr>
          <a:lstStyle/>
          <a:p>
            <a:r>
              <a:rPr lang="en-GB" sz="2400">
                <a:latin typeface="Sassoon Primary" charset="0"/>
              </a:rPr>
              <a:t>The School Council will now carry out class votes for the award the school will earn over a half term.</a:t>
            </a:r>
          </a:p>
          <a:p>
            <a:endParaRPr lang="en-GB" sz="2400">
              <a:latin typeface="Sassoon Primary" charset="0"/>
            </a:endParaRPr>
          </a:p>
          <a:p>
            <a:r>
              <a:rPr lang="en-GB" sz="2400">
                <a:latin typeface="Sassoon Primary" charset="0"/>
              </a:rPr>
              <a:t>Children will be rewarded a house point and be then allowed to vote for the reward they would like. </a:t>
            </a:r>
          </a:p>
          <a:p>
            <a:pPr algn="ctr"/>
            <a:r>
              <a:rPr lang="en-GB" sz="2400">
                <a:latin typeface="Sassoon Primary" charset="0"/>
              </a:rPr>
              <a:t>The votes will be brought together in the final week of a half term and the winning whole school reward will be given to ALL.</a:t>
            </a:r>
          </a:p>
        </p:txBody>
      </p:sp>
      <p:pic>
        <p:nvPicPr>
          <p:cNvPr id="20" name="Picture 19">
            <a:extLst>
              <a:ext uri="{FF2B5EF4-FFF2-40B4-BE49-F238E27FC236}">
                <a16:creationId xmlns:a16="http://schemas.microsoft.com/office/drawing/2014/main" id="{C19C169F-3E17-4CA6-BD67-4DDA91DBB397}"/>
              </a:ext>
            </a:extLst>
          </p:cNvPr>
          <p:cNvPicPr>
            <a:picLocks noChangeAspect="1"/>
          </p:cNvPicPr>
          <p:nvPr/>
        </p:nvPicPr>
        <p:blipFill>
          <a:blip r:embed="rId11"/>
          <a:stretch>
            <a:fillRect/>
          </a:stretch>
        </p:blipFill>
        <p:spPr>
          <a:xfrm>
            <a:off x="9285242" y="1752748"/>
            <a:ext cx="1609525" cy="866667"/>
          </a:xfrm>
          <a:prstGeom prst="rect">
            <a:avLst/>
          </a:prstGeom>
        </p:spPr>
      </p:pic>
      <p:pic>
        <p:nvPicPr>
          <p:cNvPr id="21" name="Picture 20">
            <a:extLst>
              <a:ext uri="{FF2B5EF4-FFF2-40B4-BE49-F238E27FC236}">
                <a16:creationId xmlns:a16="http://schemas.microsoft.com/office/drawing/2014/main" id="{6D7E3243-B17C-4083-A577-2B9CF611561B}"/>
              </a:ext>
            </a:extLst>
          </p:cNvPr>
          <p:cNvPicPr>
            <a:picLocks noChangeAspect="1"/>
          </p:cNvPicPr>
          <p:nvPr/>
        </p:nvPicPr>
        <p:blipFill>
          <a:blip r:embed="rId12"/>
          <a:stretch>
            <a:fillRect/>
          </a:stretch>
        </p:blipFill>
        <p:spPr>
          <a:xfrm>
            <a:off x="10967647" y="1668528"/>
            <a:ext cx="803363" cy="1003205"/>
          </a:xfrm>
          <a:prstGeom prst="rect">
            <a:avLst/>
          </a:prstGeom>
        </p:spPr>
      </p:pic>
      <p:pic>
        <p:nvPicPr>
          <p:cNvPr id="23" name="Picture 22">
            <a:extLst>
              <a:ext uri="{FF2B5EF4-FFF2-40B4-BE49-F238E27FC236}">
                <a16:creationId xmlns:a16="http://schemas.microsoft.com/office/drawing/2014/main" id="{08830F9C-E26E-4A89-910C-70699AA6A884}"/>
              </a:ext>
            </a:extLst>
          </p:cNvPr>
          <p:cNvPicPr>
            <a:picLocks noChangeAspect="1"/>
          </p:cNvPicPr>
          <p:nvPr/>
        </p:nvPicPr>
        <p:blipFill rotWithShape="1">
          <a:blip r:embed="rId13"/>
          <a:srcRect l="12305" r="18121"/>
          <a:stretch/>
        </p:blipFill>
        <p:spPr>
          <a:xfrm>
            <a:off x="11730591" y="1826620"/>
            <a:ext cx="1000365" cy="718921"/>
          </a:xfrm>
          <a:prstGeom prst="rect">
            <a:avLst/>
          </a:prstGeom>
        </p:spPr>
      </p:pic>
      <p:sp>
        <p:nvSpPr>
          <p:cNvPr id="24" name="TextBox 23">
            <a:extLst>
              <a:ext uri="{FF2B5EF4-FFF2-40B4-BE49-F238E27FC236}">
                <a16:creationId xmlns:a16="http://schemas.microsoft.com/office/drawing/2014/main" id="{3F4808B0-5E62-4154-8785-7A3E4B8385CF}"/>
              </a:ext>
            </a:extLst>
          </p:cNvPr>
          <p:cNvSpPr txBox="1"/>
          <p:nvPr/>
        </p:nvSpPr>
        <p:spPr>
          <a:xfrm>
            <a:off x="12736850" y="1788418"/>
            <a:ext cx="1417723" cy="830997"/>
          </a:xfrm>
          <a:prstGeom prst="rect">
            <a:avLst/>
          </a:prstGeom>
          <a:solidFill>
            <a:schemeClr val="accent5">
              <a:lumMod val="20000"/>
              <a:lumOff val="80000"/>
            </a:schemeClr>
          </a:solidFill>
          <a:ln>
            <a:solidFill>
              <a:schemeClr val="bg1"/>
            </a:solidFill>
          </a:ln>
        </p:spPr>
        <p:txBody>
          <a:bodyPr wrap="square" rtlCol="0">
            <a:spAutoFit/>
          </a:bodyPr>
          <a:lstStyle/>
          <a:p>
            <a:r>
              <a:rPr lang="en-GB" sz="2400">
                <a:latin typeface="Sassoon Primary" charset="0"/>
              </a:rPr>
              <a:t>Outdoor Dinner</a:t>
            </a:r>
          </a:p>
        </p:txBody>
      </p:sp>
    </p:spTree>
    <p:extLst>
      <p:ext uri="{BB962C8B-B14F-4D97-AF65-F5344CB8AC3E}">
        <p14:creationId xmlns:p14="http://schemas.microsoft.com/office/powerpoint/2010/main" val="2769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64254" y="-682196"/>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498272">
            <a:off x="15318604" y="8585673"/>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5568122" y="-185798"/>
            <a:ext cx="7860364" cy="1223861"/>
          </a:xfrm>
          <a:prstGeom prst="rect">
            <a:avLst/>
          </a:prstGeom>
        </p:spPr>
        <p:txBody>
          <a:bodyPr lIns="0" tIns="0" rIns="0" bIns="0" rtlCol="0" anchor="t">
            <a:spAutoFit/>
          </a:bodyPr>
          <a:lstStyle/>
          <a:p>
            <a:pPr algn="ctr">
              <a:lnSpc>
                <a:spcPts val="11124"/>
              </a:lnSpc>
            </a:pPr>
            <a:r>
              <a:rPr lang="en-US" sz="6000">
                <a:solidFill>
                  <a:srgbClr val="F90303"/>
                </a:solidFill>
                <a:latin typeface="Scripter"/>
              </a:rPr>
              <a:t>SWIMMING PROGRESSION</a:t>
            </a:r>
          </a:p>
        </p:txBody>
      </p:sp>
      <p:sp>
        <p:nvSpPr>
          <p:cNvPr id="10" name="Freeform 10"/>
          <p:cNvSpPr/>
          <p:nvPr/>
        </p:nvSpPr>
        <p:spPr>
          <a:xfrm>
            <a:off x="337879" y="8734333"/>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sp>
      <p:sp>
        <p:nvSpPr>
          <p:cNvPr id="11" name="Freeform 11"/>
          <p:cNvSpPr/>
          <p:nvPr/>
        </p:nvSpPr>
        <p:spPr>
          <a:xfrm>
            <a:off x="16536338" y="35210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sp>
      <p:pic>
        <p:nvPicPr>
          <p:cNvPr id="12" name="Picture 11">
            <a:extLst>
              <a:ext uri="{FF2B5EF4-FFF2-40B4-BE49-F238E27FC236}">
                <a16:creationId xmlns:a16="http://schemas.microsoft.com/office/drawing/2014/main" id="{A17ECD52-83E2-492C-A9A3-FA9F2FF11183}"/>
              </a:ext>
            </a:extLst>
          </p:cNvPr>
          <p:cNvPicPr>
            <a:picLocks noChangeAspect="1"/>
          </p:cNvPicPr>
          <p:nvPr/>
        </p:nvPicPr>
        <p:blipFill>
          <a:blip r:embed="rId10"/>
          <a:stretch>
            <a:fillRect/>
          </a:stretch>
        </p:blipFill>
        <p:spPr>
          <a:xfrm>
            <a:off x="552653" y="1401399"/>
            <a:ext cx="2856412" cy="1713849"/>
          </a:xfrm>
          <a:prstGeom prst="rect">
            <a:avLst/>
          </a:prstGeom>
        </p:spPr>
      </p:pic>
      <p:sp>
        <p:nvSpPr>
          <p:cNvPr id="13" name="TextBox 12">
            <a:extLst>
              <a:ext uri="{FF2B5EF4-FFF2-40B4-BE49-F238E27FC236}">
                <a16:creationId xmlns:a16="http://schemas.microsoft.com/office/drawing/2014/main" id="{258ABF43-CC3C-4F91-93CB-C6922F3C73AE}"/>
              </a:ext>
            </a:extLst>
          </p:cNvPr>
          <p:cNvSpPr txBox="1"/>
          <p:nvPr/>
        </p:nvSpPr>
        <p:spPr>
          <a:xfrm>
            <a:off x="361748" y="3318010"/>
            <a:ext cx="3306519" cy="2308324"/>
          </a:xfrm>
          <a:prstGeom prst="rect">
            <a:avLst/>
          </a:prstGeom>
          <a:noFill/>
        </p:spPr>
        <p:txBody>
          <a:bodyPr wrap="square" rtlCol="0">
            <a:spAutoFit/>
          </a:bodyPr>
          <a:lstStyle/>
          <a:p>
            <a:r>
              <a:rPr lang="en-GB">
                <a:latin typeface="Sassoon Primary" charset="0"/>
              </a:rPr>
              <a:t>You said you would like </a:t>
            </a:r>
            <a:r>
              <a:rPr lang="en-GB" b="1">
                <a:solidFill>
                  <a:srgbClr val="FF0000"/>
                </a:solidFill>
                <a:latin typeface="Sassoon Primary" charset="0"/>
              </a:rPr>
              <a:t>more information around swimming levels and what your child is able to do and is working towards. </a:t>
            </a:r>
            <a:r>
              <a:rPr lang="en-GB">
                <a:latin typeface="Sassoon Primary" charset="0"/>
              </a:rPr>
              <a:t>We have worked off this feedback and would like to share the outcomes.</a:t>
            </a:r>
          </a:p>
        </p:txBody>
      </p:sp>
      <p:pic>
        <p:nvPicPr>
          <p:cNvPr id="7" name="Picture 6">
            <a:extLst>
              <a:ext uri="{FF2B5EF4-FFF2-40B4-BE49-F238E27FC236}">
                <a16:creationId xmlns:a16="http://schemas.microsoft.com/office/drawing/2014/main" id="{A55E28B4-C61B-462B-ABC0-96042417AB81}"/>
              </a:ext>
            </a:extLst>
          </p:cNvPr>
          <p:cNvPicPr>
            <a:picLocks noChangeAspect="1"/>
          </p:cNvPicPr>
          <p:nvPr/>
        </p:nvPicPr>
        <p:blipFill>
          <a:blip r:embed="rId11"/>
          <a:stretch>
            <a:fillRect/>
          </a:stretch>
        </p:blipFill>
        <p:spPr>
          <a:xfrm>
            <a:off x="3833981" y="2306949"/>
            <a:ext cx="5460348" cy="7700490"/>
          </a:xfrm>
          <a:prstGeom prst="rect">
            <a:avLst/>
          </a:prstGeom>
        </p:spPr>
      </p:pic>
      <p:pic>
        <p:nvPicPr>
          <p:cNvPr id="15" name="Picture 14">
            <a:extLst>
              <a:ext uri="{FF2B5EF4-FFF2-40B4-BE49-F238E27FC236}">
                <a16:creationId xmlns:a16="http://schemas.microsoft.com/office/drawing/2014/main" id="{D1273A48-1A1D-420D-85CC-1EA1840FD0A6}"/>
              </a:ext>
            </a:extLst>
          </p:cNvPr>
          <p:cNvPicPr>
            <a:picLocks noChangeAspect="1"/>
          </p:cNvPicPr>
          <p:nvPr/>
        </p:nvPicPr>
        <p:blipFill>
          <a:blip r:embed="rId12"/>
          <a:stretch>
            <a:fillRect/>
          </a:stretch>
        </p:blipFill>
        <p:spPr>
          <a:xfrm>
            <a:off x="9368714" y="2258323"/>
            <a:ext cx="5460348" cy="7749116"/>
          </a:xfrm>
          <a:prstGeom prst="rect">
            <a:avLst/>
          </a:prstGeom>
        </p:spPr>
      </p:pic>
      <p:sp>
        <p:nvSpPr>
          <p:cNvPr id="16" name="TextBox 15">
            <a:extLst>
              <a:ext uri="{FF2B5EF4-FFF2-40B4-BE49-F238E27FC236}">
                <a16:creationId xmlns:a16="http://schemas.microsoft.com/office/drawing/2014/main" id="{4C82D09B-A722-4B43-A81F-4E574DE28C12}"/>
              </a:ext>
            </a:extLst>
          </p:cNvPr>
          <p:cNvSpPr txBox="1"/>
          <p:nvPr/>
        </p:nvSpPr>
        <p:spPr>
          <a:xfrm>
            <a:off x="4512024" y="934885"/>
            <a:ext cx="9499264" cy="1323439"/>
          </a:xfrm>
          <a:prstGeom prst="rect">
            <a:avLst/>
          </a:prstGeom>
          <a:noFill/>
        </p:spPr>
        <p:txBody>
          <a:bodyPr wrap="square" rtlCol="0">
            <a:spAutoFit/>
          </a:bodyPr>
          <a:lstStyle/>
          <a:p>
            <a:r>
              <a:rPr lang="en-GB" sz="2000">
                <a:latin typeface="Sassoon Primary" charset="0"/>
              </a:rPr>
              <a:t>We have brought back swimming certificates that will be awarded when your child is able to confidently complete all skills in the orange boxes. They will be then working towards the blue skills in lessons. </a:t>
            </a:r>
          </a:p>
          <a:p>
            <a:r>
              <a:rPr lang="en-GB" sz="2000">
                <a:solidFill>
                  <a:srgbClr val="FF0000"/>
                </a:solidFill>
                <a:latin typeface="Sassoon Primary" charset="0"/>
              </a:rPr>
              <a:t>All certificates formats will be found in the 2026-2027 home link books. </a:t>
            </a:r>
          </a:p>
        </p:txBody>
      </p:sp>
    </p:spTree>
    <p:extLst>
      <p:ext uri="{BB962C8B-B14F-4D97-AF65-F5344CB8AC3E}">
        <p14:creationId xmlns:p14="http://schemas.microsoft.com/office/powerpoint/2010/main" val="365120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89401" y="-22679"/>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7976568" y="9605104"/>
            <a:ext cx="11714512" cy="451149"/>
          </a:xfrm>
          <a:prstGeom prst="rect">
            <a:avLst/>
          </a:prstGeom>
        </p:spPr>
        <p:txBody>
          <a:bodyPr wrap="square" lIns="0" tIns="0" rIns="0" bIns="0" rtlCol="0" anchor="t">
            <a:spAutoFit/>
          </a:bodyPr>
          <a:lstStyle/>
          <a:p>
            <a:pPr algn="ctr">
              <a:lnSpc>
                <a:spcPts val="4135"/>
              </a:lnSpc>
            </a:pPr>
            <a:r>
              <a:rPr lang="en-US" sz="2000">
                <a:solidFill>
                  <a:srgbClr val="FF0000"/>
                </a:solidFill>
                <a:latin typeface="Scripter"/>
                <a:hlinkClick r:id="rId6"/>
              </a:rPr>
              <a:t>https://www.knypersley.staffs.sch.uk/special-educational-needs-and-disabilities/</a:t>
            </a:r>
            <a:endParaRPr lang="en-US" sz="2000">
              <a:solidFill>
                <a:srgbClr val="FF0000"/>
              </a:solidFill>
              <a:latin typeface="Scripter"/>
            </a:endParaRPr>
          </a:p>
        </p:txBody>
      </p:sp>
      <p:sp>
        <p:nvSpPr>
          <p:cNvPr id="10" name="TextBox 10"/>
          <p:cNvSpPr txBox="1"/>
          <p:nvPr/>
        </p:nvSpPr>
        <p:spPr>
          <a:xfrm>
            <a:off x="3111307" y="127697"/>
            <a:ext cx="12517113" cy="868443"/>
          </a:xfrm>
          <a:prstGeom prst="rect">
            <a:avLst/>
          </a:prstGeom>
        </p:spPr>
        <p:txBody>
          <a:bodyPr wrap="square" lIns="0" tIns="0" rIns="0" bIns="0" rtlCol="0" anchor="t">
            <a:spAutoFit/>
          </a:bodyPr>
          <a:lstStyle/>
          <a:p>
            <a:pPr algn="ctr">
              <a:lnSpc>
                <a:spcPts val="7720"/>
              </a:lnSpc>
            </a:pPr>
            <a:r>
              <a:rPr lang="en-US" sz="4800">
                <a:solidFill>
                  <a:srgbClr val="F90303"/>
                </a:solidFill>
                <a:latin typeface="Scripter"/>
              </a:rPr>
              <a:t>SEND support AT Knypersley First School</a:t>
            </a:r>
          </a:p>
        </p:txBody>
      </p:sp>
      <p:sp>
        <p:nvSpPr>
          <p:cNvPr id="12" name="Freeform 7">
            <a:extLst>
              <a:ext uri="{FF2B5EF4-FFF2-40B4-BE49-F238E27FC236}">
                <a16:creationId xmlns:a16="http://schemas.microsoft.com/office/drawing/2014/main" id="{ACE34AAF-C5BC-4462-9C48-F5CC628F4EA8}"/>
              </a:ext>
            </a:extLst>
          </p:cNvPr>
          <p:cNvSpPr/>
          <p:nvPr/>
        </p:nvSpPr>
        <p:spPr>
          <a:xfrm>
            <a:off x="990705" y="257153"/>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7"/>
            <a:stretch>
              <a:fillRect/>
            </a:stretch>
          </a:blipFill>
        </p:spPr>
      </p:sp>
      <p:sp>
        <p:nvSpPr>
          <p:cNvPr id="14" name="TextBox 13">
            <a:extLst>
              <a:ext uri="{FF2B5EF4-FFF2-40B4-BE49-F238E27FC236}">
                <a16:creationId xmlns:a16="http://schemas.microsoft.com/office/drawing/2014/main" id="{F05755FB-6830-4428-8018-F1012467C136}"/>
              </a:ext>
            </a:extLst>
          </p:cNvPr>
          <p:cNvSpPr txBox="1"/>
          <p:nvPr/>
        </p:nvSpPr>
        <p:spPr>
          <a:xfrm>
            <a:off x="8666399" y="1539698"/>
            <a:ext cx="8779771" cy="4154984"/>
          </a:xfrm>
          <a:prstGeom prst="rect">
            <a:avLst/>
          </a:prstGeom>
          <a:noFill/>
        </p:spPr>
        <p:txBody>
          <a:bodyPr wrap="square" lIns="91440" tIns="45720" rIns="91440" bIns="45720" anchor="t">
            <a:spAutoFit/>
          </a:bodyPr>
          <a:lstStyle/>
          <a:p>
            <a:r>
              <a:rPr lang="en-GB" sz="2400" err="1">
                <a:latin typeface="SassoonPrimaryType" pitchFamily="2" charset="0"/>
                <a:cs typeface="SassoonCRInfant" panose="020B0604020202020204" charset="0"/>
              </a:rPr>
              <a:t>SENDco</a:t>
            </a:r>
            <a:r>
              <a:rPr lang="en-GB" sz="2400">
                <a:latin typeface="SassoonPrimaryType" pitchFamily="2" charset="0"/>
                <a:cs typeface="SassoonCRInfant" panose="020B0604020202020204" charset="0"/>
              </a:rPr>
              <a:t> – Miss Massey (Busy Bees Class Teacher)</a:t>
            </a:r>
            <a:endParaRPr lang="en-US">
              <a:latin typeface="SassoonPrimaryType" pitchFamily="2" charset="0"/>
            </a:endParaRPr>
          </a:p>
          <a:p>
            <a:endParaRPr lang="en-GB" sz="2400">
              <a:latin typeface="SassoonPrimaryType" pitchFamily="2" charset="0"/>
              <a:cs typeface="SassoonCRInfant" panose="020B0604020202020204" charset="0"/>
            </a:endParaRPr>
          </a:p>
          <a:p>
            <a:r>
              <a:rPr lang="en-GB" sz="2400">
                <a:latin typeface="SassoonPrimaryType" pitchFamily="2" charset="0"/>
                <a:cs typeface="SassoonCRInfant" panose="020B0604020202020204" charset="0"/>
              </a:rPr>
              <a:t>Our weekly </a:t>
            </a:r>
            <a:r>
              <a:rPr lang="en-GB" sz="2400" err="1">
                <a:latin typeface="SassoonPrimaryType" pitchFamily="2" charset="0"/>
                <a:cs typeface="SassoonCRInfant" panose="020B0604020202020204" charset="0"/>
              </a:rPr>
              <a:t>SENDco</a:t>
            </a:r>
            <a:r>
              <a:rPr lang="en-GB" sz="2400">
                <a:latin typeface="SassoonPrimaryType" pitchFamily="2" charset="0"/>
                <a:cs typeface="SassoonCRInfant" panose="020B0604020202020204" charset="0"/>
              </a:rPr>
              <a:t> drop-in session is a Wednesday after school. To book an appointment with us please message via Arbor or phone the office to aid appointment times and schedule.</a:t>
            </a:r>
          </a:p>
          <a:p>
            <a:endParaRPr lang="en-GB" sz="2400">
              <a:latin typeface="SassoonPrimaryType" pitchFamily="2" charset="0"/>
              <a:cs typeface="SassoonCRInfant" panose="020B0604020202020204" charset="0"/>
            </a:endParaRPr>
          </a:p>
          <a:p>
            <a:r>
              <a:rPr lang="en-GB" sz="2400">
                <a:latin typeface="SassoonPrimaryType" pitchFamily="2" charset="0"/>
                <a:cs typeface="SassoonCRInfant" panose="020B0604020202020204" charset="0"/>
              </a:rPr>
              <a:t>My role at Knypersley First School is to ensure that every child feels included, championed and most importantly - happy. I ensure the best quality support through personalised provision and intervention as well as the organisation of specific support through outside agencies.</a:t>
            </a:r>
          </a:p>
        </p:txBody>
      </p:sp>
      <p:pic>
        <p:nvPicPr>
          <p:cNvPr id="15" name="Picture 14">
            <a:extLst>
              <a:ext uri="{FF2B5EF4-FFF2-40B4-BE49-F238E27FC236}">
                <a16:creationId xmlns:a16="http://schemas.microsoft.com/office/drawing/2014/main" id="{0CA76FEA-BD58-4961-9355-7F178E07A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2445" y="1291552"/>
            <a:ext cx="2033016" cy="3048000"/>
          </a:xfrm>
          <a:prstGeom prst="rect">
            <a:avLst/>
          </a:prstGeom>
        </p:spPr>
      </p:pic>
      <p:pic>
        <p:nvPicPr>
          <p:cNvPr id="4" name="Picture 3">
            <a:extLst>
              <a:ext uri="{FF2B5EF4-FFF2-40B4-BE49-F238E27FC236}">
                <a16:creationId xmlns:a16="http://schemas.microsoft.com/office/drawing/2014/main" id="{58341AF3-E8D2-4DA3-8391-9D69BA975CE8}"/>
              </a:ext>
            </a:extLst>
          </p:cNvPr>
          <p:cNvPicPr>
            <a:picLocks noChangeAspect="1"/>
          </p:cNvPicPr>
          <p:nvPr/>
        </p:nvPicPr>
        <p:blipFill>
          <a:blip r:embed="rId9"/>
          <a:stretch>
            <a:fillRect/>
          </a:stretch>
        </p:blipFill>
        <p:spPr>
          <a:xfrm>
            <a:off x="95022" y="6352150"/>
            <a:ext cx="4589065" cy="3211396"/>
          </a:xfrm>
          <a:prstGeom prst="rect">
            <a:avLst/>
          </a:prstGeom>
        </p:spPr>
      </p:pic>
      <p:pic>
        <p:nvPicPr>
          <p:cNvPr id="8" name="Picture 7">
            <a:extLst>
              <a:ext uri="{FF2B5EF4-FFF2-40B4-BE49-F238E27FC236}">
                <a16:creationId xmlns:a16="http://schemas.microsoft.com/office/drawing/2014/main" id="{B3F14B31-2233-48D9-96B1-8D5C7A4CF470}"/>
              </a:ext>
            </a:extLst>
          </p:cNvPr>
          <p:cNvPicPr>
            <a:picLocks noChangeAspect="1"/>
          </p:cNvPicPr>
          <p:nvPr/>
        </p:nvPicPr>
        <p:blipFill>
          <a:blip r:embed="rId10"/>
          <a:stretch>
            <a:fillRect/>
          </a:stretch>
        </p:blipFill>
        <p:spPr>
          <a:xfrm>
            <a:off x="4684087" y="6406401"/>
            <a:ext cx="4534636" cy="3102893"/>
          </a:xfrm>
          <a:prstGeom prst="rect">
            <a:avLst/>
          </a:prstGeom>
        </p:spPr>
      </p:pic>
      <p:pic>
        <p:nvPicPr>
          <p:cNvPr id="11" name="Picture 10">
            <a:extLst>
              <a:ext uri="{FF2B5EF4-FFF2-40B4-BE49-F238E27FC236}">
                <a16:creationId xmlns:a16="http://schemas.microsoft.com/office/drawing/2014/main" id="{E0657CD0-564E-4A93-86EB-8EA6D9B7F56E}"/>
              </a:ext>
            </a:extLst>
          </p:cNvPr>
          <p:cNvPicPr>
            <a:picLocks noChangeAspect="1"/>
          </p:cNvPicPr>
          <p:nvPr/>
        </p:nvPicPr>
        <p:blipFill>
          <a:blip r:embed="rId11"/>
          <a:stretch>
            <a:fillRect/>
          </a:stretch>
        </p:blipFill>
        <p:spPr>
          <a:xfrm>
            <a:off x="9273152" y="6352150"/>
            <a:ext cx="4486162" cy="3151050"/>
          </a:xfrm>
          <a:prstGeom prst="rect">
            <a:avLst/>
          </a:prstGeom>
        </p:spPr>
      </p:pic>
      <p:pic>
        <p:nvPicPr>
          <p:cNvPr id="16" name="Picture 15">
            <a:extLst>
              <a:ext uri="{FF2B5EF4-FFF2-40B4-BE49-F238E27FC236}">
                <a16:creationId xmlns:a16="http://schemas.microsoft.com/office/drawing/2014/main" id="{787B51F0-4407-458C-B780-445DBD3C0BE6}"/>
              </a:ext>
            </a:extLst>
          </p:cNvPr>
          <p:cNvPicPr>
            <a:picLocks noChangeAspect="1"/>
          </p:cNvPicPr>
          <p:nvPr/>
        </p:nvPicPr>
        <p:blipFill>
          <a:blip r:embed="rId12"/>
          <a:stretch>
            <a:fillRect/>
          </a:stretch>
        </p:blipFill>
        <p:spPr>
          <a:xfrm>
            <a:off x="13759314" y="6364430"/>
            <a:ext cx="4232444" cy="3138770"/>
          </a:xfrm>
          <a:prstGeom prst="rect">
            <a:avLst/>
          </a:prstGeom>
        </p:spPr>
      </p:pic>
      <p:pic>
        <p:nvPicPr>
          <p:cNvPr id="17" name="Picture 16">
            <a:extLst>
              <a:ext uri="{FF2B5EF4-FFF2-40B4-BE49-F238E27FC236}">
                <a16:creationId xmlns:a16="http://schemas.microsoft.com/office/drawing/2014/main" id="{013971C2-CC8D-4A1D-AA84-2A63C7FFF2AE}"/>
              </a:ext>
            </a:extLst>
          </p:cNvPr>
          <p:cNvPicPr>
            <a:picLocks noChangeAspect="1"/>
          </p:cNvPicPr>
          <p:nvPr/>
        </p:nvPicPr>
        <p:blipFill>
          <a:blip r:embed="rId13"/>
          <a:stretch>
            <a:fillRect/>
          </a:stretch>
        </p:blipFill>
        <p:spPr>
          <a:xfrm>
            <a:off x="1213083" y="3062989"/>
            <a:ext cx="3796447" cy="2677367"/>
          </a:xfrm>
          <a:prstGeom prst="rect">
            <a:avLst/>
          </a:prstGeom>
        </p:spPr>
      </p:pic>
    </p:spTree>
    <p:extLst>
      <p:ext uri="{BB962C8B-B14F-4D97-AF65-F5344CB8AC3E}">
        <p14:creationId xmlns:p14="http://schemas.microsoft.com/office/powerpoint/2010/main" val="2144860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71750" y="4220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7602200" y="91851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0" y="9731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105210" y="391179"/>
            <a:ext cx="11585466" cy="1949252"/>
          </a:xfrm>
          <a:prstGeom prst="rect">
            <a:avLst/>
          </a:prstGeom>
        </p:spPr>
        <p:txBody>
          <a:bodyPr lIns="0" tIns="0" rIns="0" bIns="0" rtlCol="0" anchor="t">
            <a:spAutoFit/>
          </a:bodyPr>
          <a:lstStyle/>
          <a:p>
            <a:pPr algn="l">
              <a:lnSpc>
                <a:spcPts val="7598"/>
              </a:lnSpc>
            </a:pPr>
            <a:r>
              <a:rPr lang="en-US" sz="6700">
                <a:solidFill>
                  <a:schemeClr val="accent6"/>
                </a:solidFill>
                <a:latin typeface="Scripter"/>
              </a:rPr>
              <a:t>Social, Emotional and Mental Health</a:t>
            </a:r>
          </a:p>
        </p:txBody>
      </p:sp>
      <p:sp>
        <p:nvSpPr>
          <p:cNvPr id="14" name="Freeform 6">
            <a:extLst>
              <a:ext uri="{FF2B5EF4-FFF2-40B4-BE49-F238E27FC236}">
                <a16:creationId xmlns:a16="http://schemas.microsoft.com/office/drawing/2014/main" id="{39E210AB-B090-4649-A17A-B30566FB1F25}"/>
              </a:ext>
            </a:extLst>
          </p:cNvPr>
          <p:cNvSpPr/>
          <p:nvPr/>
        </p:nvSpPr>
        <p:spPr>
          <a:xfrm>
            <a:off x="-904684" y="193739"/>
            <a:ext cx="1414721" cy="828767"/>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6"/>
            <a:stretch>
              <a:fillRect/>
            </a:stretch>
          </a:blipFill>
        </p:spPr>
      </p:sp>
      <p:pic>
        <p:nvPicPr>
          <p:cNvPr id="15" name="Picture 14">
            <a:extLst>
              <a:ext uri="{FF2B5EF4-FFF2-40B4-BE49-F238E27FC236}">
                <a16:creationId xmlns:a16="http://schemas.microsoft.com/office/drawing/2014/main" id="{F7523CE8-7837-4E9E-A4CF-77A23DD263BB}"/>
              </a:ext>
            </a:extLst>
          </p:cNvPr>
          <p:cNvPicPr>
            <a:picLocks noChangeAspect="1"/>
          </p:cNvPicPr>
          <p:nvPr/>
        </p:nvPicPr>
        <p:blipFill>
          <a:blip r:embed="rId7"/>
          <a:stretch>
            <a:fillRect/>
          </a:stretch>
        </p:blipFill>
        <p:spPr>
          <a:xfrm>
            <a:off x="11970180" y="1022506"/>
            <a:ext cx="5701225" cy="8809029"/>
          </a:xfrm>
          <a:prstGeom prst="rect">
            <a:avLst/>
          </a:prstGeom>
        </p:spPr>
      </p:pic>
      <p:pic>
        <p:nvPicPr>
          <p:cNvPr id="4" name="Picture 3">
            <a:extLst>
              <a:ext uri="{FF2B5EF4-FFF2-40B4-BE49-F238E27FC236}">
                <a16:creationId xmlns:a16="http://schemas.microsoft.com/office/drawing/2014/main" id="{589453A2-DF94-41C1-ADB8-86956BC61A36}"/>
              </a:ext>
            </a:extLst>
          </p:cNvPr>
          <p:cNvPicPr>
            <a:picLocks noChangeAspect="1"/>
          </p:cNvPicPr>
          <p:nvPr/>
        </p:nvPicPr>
        <p:blipFill>
          <a:blip r:embed="rId8"/>
          <a:stretch>
            <a:fillRect/>
          </a:stretch>
        </p:blipFill>
        <p:spPr>
          <a:xfrm>
            <a:off x="1612447" y="2562489"/>
            <a:ext cx="8929484" cy="6627067"/>
          </a:xfrm>
          <a:prstGeom prst="rect">
            <a:avLst/>
          </a:prstGeom>
        </p:spPr>
      </p:pic>
    </p:spTree>
    <p:extLst>
      <p:ext uri="{BB962C8B-B14F-4D97-AF65-F5344CB8AC3E}">
        <p14:creationId xmlns:p14="http://schemas.microsoft.com/office/powerpoint/2010/main" val="228353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84752" y="0"/>
            <a:ext cx="5760187" cy="5685784"/>
          </a:xfrm>
          <a:custGeom>
            <a:avLst/>
            <a:gdLst/>
            <a:ahLst/>
            <a:cxnLst/>
            <a:rect l="l" t="t" r="r" b="b"/>
            <a:pathLst>
              <a:path w="5760187" h="5685784">
                <a:moveTo>
                  <a:pt x="5760187" y="0"/>
                </a:moveTo>
                <a:lnTo>
                  <a:pt x="0" y="0"/>
                </a:lnTo>
                <a:lnTo>
                  <a:pt x="0" y="5685784"/>
                </a:lnTo>
                <a:lnTo>
                  <a:pt x="5760187" y="5685784"/>
                </a:lnTo>
                <a:lnTo>
                  <a:pt x="576018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3322165" flipH="1">
            <a:off x="13797299" y="-198452"/>
            <a:ext cx="5480572" cy="5409781"/>
          </a:xfrm>
          <a:custGeom>
            <a:avLst/>
            <a:gdLst/>
            <a:ahLst/>
            <a:cxnLst/>
            <a:rect l="l" t="t" r="r" b="b"/>
            <a:pathLst>
              <a:path w="5480572" h="5409781">
                <a:moveTo>
                  <a:pt x="5480572" y="0"/>
                </a:moveTo>
                <a:lnTo>
                  <a:pt x="0" y="0"/>
                </a:lnTo>
                <a:lnTo>
                  <a:pt x="0" y="5409781"/>
                </a:lnTo>
                <a:lnTo>
                  <a:pt x="5480572" y="5409781"/>
                </a:lnTo>
                <a:lnTo>
                  <a:pt x="54805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3386375" y="1552001"/>
            <a:ext cx="1069534" cy="1539904"/>
          </a:xfrm>
          <a:custGeom>
            <a:avLst/>
            <a:gdLst/>
            <a:ahLst/>
            <a:cxnLst/>
            <a:rect l="l" t="t" r="r" b="b"/>
            <a:pathLst>
              <a:path w="1069534" h="1539904">
                <a:moveTo>
                  <a:pt x="0" y="0"/>
                </a:moveTo>
                <a:lnTo>
                  <a:pt x="1069533" y="0"/>
                </a:lnTo>
                <a:lnTo>
                  <a:pt x="1069533" y="1539904"/>
                </a:lnTo>
                <a:lnTo>
                  <a:pt x="0" y="1539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902304" y="3411079"/>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7539107" y="3394637"/>
            <a:ext cx="3214724" cy="4551821"/>
          </a:xfrm>
          <a:custGeom>
            <a:avLst/>
            <a:gdLst/>
            <a:ahLst/>
            <a:cxnLst/>
            <a:rect l="l" t="t" r="r" b="b"/>
            <a:pathLst>
              <a:path w="3214724" h="4551821">
                <a:moveTo>
                  <a:pt x="0" y="0"/>
                </a:moveTo>
                <a:lnTo>
                  <a:pt x="3214723" y="0"/>
                </a:lnTo>
                <a:lnTo>
                  <a:pt x="3214723"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10897807" y="3398352"/>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4327945" y="3416349"/>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15651938" y="8460073"/>
            <a:ext cx="2027827" cy="1596453"/>
          </a:xfrm>
          <a:custGeom>
            <a:avLst/>
            <a:gdLst/>
            <a:ahLst/>
            <a:cxnLst/>
            <a:rect l="l" t="t" r="r" b="b"/>
            <a:pathLst>
              <a:path w="2027827" h="1596453">
                <a:moveTo>
                  <a:pt x="0" y="0"/>
                </a:moveTo>
                <a:lnTo>
                  <a:pt x="2027827" y="0"/>
                </a:lnTo>
                <a:lnTo>
                  <a:pt x="2027827" y="1596454"/>
                </a:lnTo>
                <a:lnTo>
                  <a:pt x="0" y="15964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5439453" y="8460073"/>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4108182" y="351392"/>
            <a:ext cx="10212485" cy="2487861"/>
          </a:xfrm>
          <a:prstGeom prst="rect">
            <a:avLst/>
          </a:prstGeom>
        </p:spPr>
        <p:txBody>
          <a:bodyPr lIns="0" tIns="0" rIns="0" bIns="0" rtlCol="0" anchor="t">
            <a:spAutoFit/>
          </a:bodyPr>
          <a:lstStyle/>
          <a:p>
            <a:pPr algn="ctr">
              <a:lnSpc>
                <a:spcPts val="9701"/>
              </a:lnSpc>
            </a:pPr>
            <a:r>
              <a:rPr lang="en-US" sz="8900">
                <a:solidFill>
                  <a:srgbClr val="F90303"/>
                </a:solidFill>
                <a:latin typeface="Scripter"/>
              </a:rPr>
              <a:t>Introduction to The reception team</a:t>
            </a:r>
          </a:p>
        </p:txBody>
      </p:sp>
      <p:sp>
        <p:nvSpPr>
          <p:cNvPr id="12" name="Freeform 12"/>
          <p:cNvSpPr/>
          <p:nvPr/>
        </p:nvSpPr>
        <p:spPr>
          <a:xfrm>
            <a:off x="344540" y="8915746"/>
            <a:ext cx="1885324" cy="1047934"/>
          </a:xfrm>
          <a:custGeom>
            <a:avLst/>
            <a:gdLst/>
            <a:ahLst/>
            <a:cxnLst/>
            <a:rect l="l" t="t" r="r" b="b"/>
            <a:pathLst>
              <a:path w="1885324" h="1047934">
                <a:moveTo>
                  <a:pt x="0" y="0"/>
                </a:moveTo>
                <a:lnTo>
                  <a:pt x="1885324" y="0"/>
                </a:lnTo>
                <a:lnTo>
                  <a:pt x="1885324" y="1047934"/>
                </a:lnTo>
                <a:lnTo>
                  <a:pt x="0" y="1047934"/>
                </a:lnTo>
                <a:lnTo>
                  <a:pt x="0" y="0"/>
                </a:lnTo>
                <a:close/>
              </a:path>
            </a:pathLst>
          </a:custGeom>
          <a:blipFill>
            <a:blip r:embed="rId12"/>
            <a:stretch>
              <a:fillRect/>
            </a:stretch>
          </a:blipFill>
        </p:spPr>
        <p:txBody>
          <a:bodyPr/>
          <a:lstStyle/>
          <a:p>
            <a:endParaRPr lang="en-GB"/>
          </a:p>
        </p:txBody>
      </p:sp>
      <p:sp>
        <p:nvSpPr>
          <p:cNvPr id="13" name="Freeform 13"/>
          <p:cNvSpPr/>
          <p:nvPr/>
        </p:nvSpPr>
        <p:spPr>
          <a:xfrm>
            <a:off x="305738" y="70651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3"/>
            <a:stretch>
              <a:fillRect/>
            </a:stretch>
          </a:blipFill>
        </p:spPr>
        <p:txBody>
          <a:bodyPr/>
          <a:lstStyle/>
          <a:p>
            <a:endParaRPr lang="en-GB"/>
          </a:p>
        </p:txBody>
      </p:sp>
      <p:sp>
        <p:nvSpPr>
          <p:cNvPr id="14" name="Freeform 14"/>
          <p:cNvSpPr/>
          <p:nvPr/>
        </p:nvSpPr>
        <p:spPr>
          <a:xfrm>
            <a:off x="14887217" y="-1548484"/>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5">
            <a:extLst>
              <a:ext uri="{FF2B5EF4-FFF2-40B4-BE49-F238E27FC236}">
                <a16:creationId xmlns:a16="http://schemas.microsoft.com/office/drawing/2014/main" id="{8F8479C8-42E8-C24E-80E5-9F64B3195F3D}"/>
              </a:ext>
            </a:extLst>
          </p:cNvPr>
          <p:cNvSpPr/>
          <p:nvPr/>
        </p:nvSpPr>
        <p:spPr>
          <a:xfrm>
            <a:off x="4259866" y="3393220"/>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16" name="Picture 15" descr="Info panel picture">
            <a:extLst>
              <a:ext uri="{FF2B5EF4-FFF2-40B4-BE49-F238E27FC236}">
                <a16:creationId xmlns:a16="http://schemas.microsoft.com/office/drawing/2014/main" id="{F99120A9-36EA-7A0A-11E2-FDF7D9E00D6A}"/>
              </a:ext>
            </a:extLst>
          </p:cNvPr>
          <p:cNvPicPr>
            <a:picLocks noChangeAspect="1"/>
          </p:cNvPicPr>
          <p:nvPr/>
        </p:nvPicPr>
        <p:blipFill>
          <a:blip r:embed="rId16"/>
          <a:stretch>
            <a:fillRect/>
          </a:stretch>
        </p:blipFill>
        <p:spPr>
          <a:xfrm>
            <a:off x="14567296" y="4369595"/>
            <a:ext cx="2762250" cy="2672952"/>
          </a:xfrm>
          <a:prstGeom prst="rect">
            <a:avLst/>
          </a:prstGeom>
        </p:spPr>
      </p:pic>
      <p:pic>
        <p:nvPicPr>
          <p:cNvPr id="17" name="Picture 16" descr="Info panel picture">
            <a:extLst>
              <a:ext uri="{FF2B5EF4-FFF2-40B4-BE49-F238E27FC236}">
                <a16:creationId xmlns:a16="http://schemas.microsoft.com/office/drawing/2014/main" id="{EC2FAD90-515B-FDAC-2543-A9C75B9D2B59}"/>
              </a:ext>
            </a:extLst>
          </p:cNvPr>
          <p:cNvPicPr>
            <a:picLocks noChangeAspect="1"/>
          </p:cNvPicPr>
          <p:nvPr/>
        </p:nvPicPr>
        <p:blipFill>
          <a:blip r:embed="rId17"/>
          <a:stretch>
            <a:fillRect/>
          </a:stretch>
        </p:blipFill>
        <p:spPr>
          <a:xfrm>
            <a:off x="11066859" y="4316017"/>
            <a:ext cx="2887265" cy="2708671"/>
          </a:xfrm>
          <a:prstGeom prst="rect">
            <a:avLst/>
          </a:prstGeom>
        </p:spPr>
      </p:pic>
      <p:pic>
        <p:nvPicPr>
          <p:cNvPr id="18" name="Picture 17" descr="Info panel picture">
            <a:extLst>
              <a:ext uri="{FF2B5EF4-FFF2-40B4-BE49-F238E27FC236}">
                <a16:creationId xmlns:a16="http://schemas.microsoft.com/office/drawing/2014/main" id="{44A173F2-9C8B-6205-0C9A-40D9953211E8}"/>
              </a:ext>
            </a:extLst>
          </p:cNvPr>
          <p:cNvPicPr>
            <a:picLocks noChangeAspect="1"/>
          </p:cNvPicPr>
          <p:nvPr/>
        </p:nvPicPr>
        <p:blipFill>
          <a:blip r:embed="rId18"/>
          <a:stretch>
            <a:fillRect/>
          </a:stretch>
        </p:blipFill>
        <p:spPr>
          <a:xfrm>
            <a:off x="7727156" y="4333874"/>
            <a:ext cx="2744390" cy="2726532"/>
          </a:xfrm>
          <a:prstGeom prst="rect">
            <a:avLst/>
          </a:prstGeom>
        </p:spPr>
      </p:pic>
      <p:pic>
        <p:nvPicPr>
          <p:cNvPr id="19" name="Picture 18" descr="Info panel picture">
            <a:extLst>
              <a:ext uri="{FF2B5EF4-FFF2-40B4-BE49-F238E27FC236}">
                <a16:creationId xmlns:a16="http://schemas.microsoft.com/office/drawing/2014/main" id="{9DB09290-09CC-4954-5530-4FE5F139C9B0}"/>
              </a:ext>
            </a:extLst>
          </p:cNvPr>
          <p:cNvPicPr>
            <a:picLocks noChangeAspect="1"/>
          </p:cNvPicPr>
          <p:nvPr/>
        </p:nvPicPr>
        <p:blipFill>
          <a:blip r:embed="rId19"/>
          <a:stretch>
            <a:fillRect/>
          </a:stretch>
        </p:blipFill>
        <p:spPr>
          <a:xfrm>
            <a:off x="1226343" y="4387454"/>
            <a:ext cx="2565796" cy="2619374"/>
          </a:xfrm>
          <a:prstGeom prst="rect">
            <a:avLst/>
          </a:prstGeom>
        </p:spPr>
      </p:pic>
      <p:pic>
        <p:nvPicPr>
          <p:cNvPr id="20" name="Picture 19" descr="Info panel picture">
            <a:extLst>
              <a:ext uri="{FF2B5EF4-FFF2-40B4-BE49-F238E27FC236}">
                <a16:creationId xmlns:a16="http://schemas.microsoft.com/office/drawing/2014/main" id="{AF056F6B-B071-95BE-500D-C472E671A92A}"/>
              </a:ext>
            </a:extLst>
          </p:cNvPr>
          <p:cNvPicPr>
            <a:picLocks noChangeAspect="1"/>
          </p:cNvPicPr>
          <p:nvPr/>
        </p:nvPicPr>
        <p:blipFill>
          <a:blip r:embed="rId20"/>
          <a:stretch>
            <a:fillRect/>
          </a:stretch>
        </p:blipFill>
        <p:spPr>
          <a:xfrm>
            <a:off x="4566046" y="4423172"/>
            <a:ext cx="2619375" cy="25657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8" name="TextBox 8"/>
          <p:cNvSpPr txBox="1"/>
          <p:nvPr/>
        </p:nvSpPr>
        <p:spPr>
          <a:xfrm>
            <a:off x="1585047" y="3060924"/>
            <a:ext cx="12142109" cy="8368060"/>
          </a:xfrm>
          <a:prstGeom prst="rect">
            <a:avLst/>
          </a:prstGeom>
        </p:spPr>
        <p:txBody>
          <a:bodyPr lIns="0" tIns="0" rIns="0" bIns="0" rtlCol="0" anchor="t">
            <a:spAutoFit/>
          </a:bodyPr>
          <a:lstStyle/>
          <a:p>
            <a:pPr algn="ctr">
              <a:lnSpc>
                <a:spcPts val="6024"/>
              </a:lnSpc>
            </a:pPr>
            <a:r>
              <a:rPr lang="en-US" sz="3765">
                <a:solidFill>
                  <a:srgbClr val="3B3B3B"/>
                </a:solidFill>
                <a:latin typeface="Halley"/>
              </a:rPr>
              <a:t>Our year group page hosts a wealth of information that staff refer to throughout the year such as:</a:t>
            </a:r>
          </a:p>
          <a:p>
            <a:pPr marL="812969" lvl="1" indent="-406484" algn="l">
              <a:lnSpc>
                <a:spcPts val="6024"/>
              </a:lnSpc>
              <a:buFont typeface="Arial"/>
              <a:buChar char="•"/>
            </a:pPr>
            <a:r>
              <a:rPr lang="en-US" sz="3765">
                <a:solidFill>
                  <a:srgbClr val="3B3B3B"/>
                </a:solidFill>
                <a:latin typeface="Halley"/>
              </a:rPr>
              <a:t>Curriculum Overviews - Overview of learning over the year. This is a great way to pre-teach or to engage with learning theme's as your child is immersed within them in school.</a:t>
            </a:r>
          </a:p>
          <a:p>
            <a:pPr marL="812969" lvl="1" indent="-406484" algn="l">
              <a:lnSpc>
                <a:spcPts val="6024"/>
              </a:lnSpc>
              <a:buFont typeface="Arial"/>
              <a:buChar char="•"/>
            </a:pPr>
            <a:r>
              <a:rPr lang="en-US" sz="3765">
                <a:solidFill>
                  <a:srgbClr val="3B3B3B"/>
                </a:solidFill>
                <a:latin typeface="Halley"/>
              </a:rPr>
              <a:t>Class Webpages</a:t>
            </a:r>
          </a:p>
          <a:p>
            <a:pPr marL="812969" lvl="1" indent="-406484" algn="l">
              <a:lnSpc>
                <a:spcPts val="6024"/>
              </a:lnSpc>
              <a:buFont typeface="Arial"/>
              <a:buChar char="•"/>
            </a:pPr>
            <a:r>
              <a:rPr lang="en-US" sz="3765">
                <a:solidFill>
                  <a:srgbClr val="3B3B3B"/>
                </a:solidFill>
                <a:latin typeface="Halley"/>
              </a:rPr>
              <a:t>Curriculum drivers – Learning for Life overviews.</a:t>
            </a:r>
          </a:p>
          <a:p>
            <a:pPr marL="406485" lvl="1" algn="l">
              <a:lnSpc>
                <a:spcPts val="6024"/>
              </a:lnSpc>
            </a:pPr>
            <a:r>
              <a:rPr lang="en-US" sz="3765">
                <a:solidFill>
                  <a:srgbClr val="3B3B3B"/>
                </a:solidFill>
                <a:latin typeface="Halley"/>
                <a:hlinkClick r:id="rId12"/>
              </a:rPr>
              <a:t>https://www.knypersley.staffs.sch.uk/curriculum/</a:t>
            </a:r>
            <a:endParaRPr lang="en-US" sz="3765">
              <a:solidFill>
                <a:srgbClr val="3B3B3B"/>
              </a:solidFill>
              <a:latin typeface="Halley"/>
            </a:endParaRPr>
          </a:p>
          <a:p>
            <a:pPr marL="406485" lvl="1" algn="l">
              <a:lnSpc>
                <a:spcPts val="6024"/>
              </a:lnSpc>
            </a:pPr>
            <a:endParaRPr lang="en-US" sz="3765">
              <a:solidFill>
                <a:srgbClr val="3B3B3B"/>
              </a:solidFill>
              <a:latin typeface="Halley"/>
            </a:endParaRPr>
          </a:p>
          <a:p>
            <a:pPr algn="ctr">
              <a:lnSpc>
                <a:spcPts val="6024"/>
              </a:lnSpc>
            </a:pPr>
            <a:endParaRPr lang="en-US" sz="3765">
              <a:solidFill>
                <a:srgbClr val="3B3B3B"/>
              </a:solidFill>
              <a:latin typeface="Halley"/>
            </a:endParaRP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4990438" y="867060"/>
            <a:ext cx="8307124" cy="2054826"/>
          </a:xfrm>
          <a:prstGeom prst="rect">
            <a:avLst/>
          </a:prstGeom>
        </p:spPr>
        <p:txBody>
          <a:bodyPr lIns="0" tIns="0" rIns="0" bIns="0" rtlCol="0" anchor="t">
            <a:spAutoFit/>
          </a:bodyPr>
          <a:lstStyle/>
          <a:p>
            <a:pPr algn="ctr">
              <a:lnSpc>
                <a:spcPts val="7720"/>
              </a:lnSpc>
            </a:pPr>
            <a:r>
              <a:rPr lang="en-US" sz="7083">
                <a:solidFill>
                  <a:srgbClr val="F90303"/>
                </a:solidFill>
                <a:latin typeface="Scripter"/>
              </a:rPr>
              <a:t>Class Webpages/ Curriculum overviews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267237" y="6374837"/>
            <a:ext cx="4515556" cy="4114800"/>
          </a:xfrm>
          <a:custGeom>
            <a:avLst/>
            <a:gdLst/>
            <a:ahLst/>
            <a:cxnLst/>
            <a:rect l="l" t="t" r="r" b="b"/>
            <a:pathLst>
              <a:path w="4515556" h="4114800">
                <a:moveTo>
                  <a:pt x="0" y="4114800"/>
                </a:moveTo>
                <a:lnTo>
                  <a:pt x="4515556" y="4114800"/>
                </a:lnTo>
                <a:lnTo>
                  <a:pt x="4515556"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717566" y="1557465"/>
            <a:ext cx="6215086" cy="63663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90303"/>
            </a:solidFill>
            <a:ln w="12700">
              <a:solidFill>
                <a:srgbClr val="000000"/>
              </a:solidFill>
            </a:ln>
          </p:spPr>
        </p:sp>
      </p:grpSp>
      <p:grpSp>
        <p:nvGrpSpPr>
          <p:cNvPr id="5" name="Group 5"/>
          <p:cNvGrpSpPr>
            <a:grpSpLocks noChangeAspect="1"/>
          </p:cNvGrpSpPr>
          <p:nvPr/>
        </p:nvGrpSpPr>
        <p:grpSpPr>
          <a:xfrm>
            <a:off x="959085" y="1945152"/>
            <a:ext cx="5595094" cy="5731311"/>
            <a:chOff x="0" y="0"/>
            <a:chExt cx="2086610" cy="2137410"/>
          </a:xfrm>
        </p:grpSpPr>
        <p:sp>
          <p:nvSpPr>
            <p:cNvPr id="6" name="Freeform 6"/>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5"/>
              <a:stretch>
                <a:fillRect t="-23354" b="-23354"/>
              </a:stretch>
            </a:blipFill>
          </p:spPr>
        </p:sp>
      </p:grpSp>
      <p:sp>
        <p:nvSpPr>
          <p:cNvPr id="7" name="Freeform 7"/>
          <p:cNvSpPr/>
          <p:nvPr/>
        </p:nvSpPr>
        <p:spPr>
          <a:xfrm>
            <a:off x="16193280" y="7176814"/>
            <a:ext cx="1789918" cy="2510846"/>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569299">
            <a:off x="977104" y="566921"/>
            <a:ext cx="3459040" cy="1981087"/>
          </a:xfrm>
          <a:custGeom>
            <a:avLst/>
            <a:gdLst/>
            <a:ahLst/>
            <a:cxnLst/>
            <a:rect l="l" t="t" r="r" b="b"/>
            <a:pathLst>
              <a:path w="3459040" h="1981087">
                <a:moveTo>
                  <a:pt x="0" y="0"/>
                </a:moveTo>
                <a:lnTo>
                  <a:pt x="3459040" y="0"/>
                </a:lnTo>
                <a:lnTo>
                  <a:pt x="3459040" y="1981086"/>
                </a:lnTo>
                <a:lnTo>
                  <a:pt x="0" y="1981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3332875" y="6809825"/>
            <a:ext cx="3599779" cy="2510846"/>
          </a:xfrm>
          <a:custGeom>
            <a:avLst/>
            <a:gdLst/>
            <a:ahLst/>
            <a:cxnLst/>
            <a:rect l="l" t="t" r="r" b="b"/>
            <a:pathLst>
              <a:path w="3599779" h="2510846">
                <a:moveTo>
                  <a:pt x="0" y="0"/>
                </a:moveTo>
                <a:lnTo>
                  <a:pt x="3599779" y="0"/>
                </a:lnTo>
                <a:lnTo>
                  <a:pt x="3599779" y="2510846"/>
                </a:lnTo>
                <a:lnTo>
                  <a:pt x="0" y="25108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5872456" y="432509"/>
            <a:ext cx="1789918" cy="1787680"/>
          </a:xfrm>
          <a:custGeom>
            <a:avLst/>
            <a:gdLst/>
            <a:ahLst/>
            <a:cxnLst/>
            <a:rect l="l" t="t" r="r" b="b"/>
            <a:pathLst>
              <a:path w="1789918" h="1787680">
                <a:moveTo>
                  <a:pt x="0" y="0"/>
                </a:moveTo>
                <a:lnTo>
                  <a:pt x="1789918" y="0"/>
                </a:lnTo>
                <a:lnTo>
                  <a:pt x="1789918" y="1787681"/>
                </a:lnTo>
                <a:lnTo>
                  <a:pt x="0" y="17876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TextBox 12"/>
          <p:cNvSpPr txBox="1"/>
          <p:nvPr/>
        </p:nvSpPr>
        <p:spPr>
          <a:xfrm>
            <a:off x="8080424" y="2857632"/>
            <a:ext cx="8717950" cy="7978274"/>
          </a:xfrm>
          <a:prstGeom prst="rect">
            <a:avLst/>
          </a:prstGeom>
        </p:spPr>
        <p:txBody>
          <a:bodyPr wrap="square" lIns="0" tIns="0" rIns="0" bIns="0" rtlCol="0" anchor="t">
            <a:spAutoFit/>
          </a:bodyPr>
          <a:lstStyle/>
          <a:p>
            <a:pPr marL="851206" lvl="1" indent="-425603" algn="l">
              <a:lnSpc>
                <a:spcPts val="6308"/>
              </a:lnSpc>
              <a:buFont typeface="Arial"/>
              <a:buChar char="•"/>
            </a:pPr>
            <a:r>
              <a:rPr lang="en-US" sz="3942">
                <a:solidFill>
                  <a:srgbClr val="F90303"/>
                </a:solidFill>
                <a:latin typeface="Halley"/>
              </a:rPr>
              <a:t>School website</a:t>
            </a:r>
          </a:p>
          <a:p>
            <a:pPr marL="851206" lvl="1" indent="-425603" algn="l">
              <a:lnSpc>
                <a:spcPts val="6308"/>
              </a:lnSpc>
              <a:buFont typeface="Arial"/>
              <a:buChar char="•"/>
            </a:pPr>
            <a:r>
              <a:rPr lang="en-US" sz="3942">
                <a:solidFill>
                  <a:srgbClr val="F90303"/>
                </a:solidFill>
                <a:latin typeface="Halley"/>
              </a:rPr>
              <a:t>Calendar Dates and Support</a:t>
            </a:r>
          </a:p>
          <a:p>
            <a:pPr marL="851206" lvl="1" indent="-425603">
              <a:lnSpc>
                <a:spcPts val="6308"/>
              </a:lnSpc>
              <a:buFont typeface="Arial"/>
              <a:buChar char="•"/>
            </a:pPr>
            <a:r>
              <a:rPr lang="en-US" sz="3942">
                <a:solidFill>
                  <a:srgbClr val="F90303"/>
                </a:solidFill>
                <a:latin typeface="Halley"/>
              </a:rPr>
              <a:t>Communication</a:t>
            </a:r>
          </a:p>
          <a:p>
            <a:pPr marL="851206" lvl="1" indent="-425603" algn="l">
              <a:lnSpc>
                <a:spcPts val="6308"/>
              </a:lnSpc>
              <a:buFont typeface="Arial"/>
              <a:buChar char="•"/>
            </a:pPr>
            <a:r>
              <a:rPr lang="en-US" sz="3942">
                <a:solidFill>
                  <a:srgbClr val="F90303"/>
                </a:solidFill>
                <a:latin typeface="Halley"/>
              </a:rPr>
              <a:t>Attendance</a:t>
            </a:r>
          </a:p>
          <a:p>
            <a:pPr marL="851206" lvl="1" indent="-425603" algn="l">
              <a:lnSpc>
                <a:spcPts val="6308"/>
              </a:lnSpc>
              <a:buFont typeface="Arial"/>
              <a:buChar char="•"/>
            </a:pPr>
            <a:r>
              <a:rPr lang="en-US" sz="3942" err="1">
                <a:solidFill>
                  <a:srgbClr val="F90303"/>
                </a:solidFill>
                <a:latin typeface="Halley"/>
              </a:rPr>
              <a:t>Behaviour</a:t>
            </a:r>
            <a:r>
              <a:rPr lang="en-US" sz="3942">
                <a:solidFill>
                  <a:srgbClr val="F90303"/>
                </a:solidFill>
                <a:latin typeface="Halley"/>
              </a:rPr>
              <a:t> Policy and Rewards</a:t>
            </a:r>
          </a:p>
          <a:p>
            <a:pPr marL="851206" lvl="1" indent="-425603" algn="l">
              <a:lnSpc>
                <a:spcPts val="6308"/>
              </a:lnSpc>
              <a:buFont typeface="Arial"/>
              <a:buChar char="•"/>
            </a:pPr>
            <a:r>
              <a:rPr lang="en-US" sz="3942">
                <a:solidFill>
                  <a:srgbClr val="F90303"/>
                </a:solidFill>
                <a:latin typeface="Halley"/>
              </a:rPr>
              <a:t>SEND support</a:t>
            </a:r>
          </a:p>
          <a:p>
            <a:pPr marL="851206" lvl="1" indent="-425603" algn="l">
              <a:lnSpc>
                <a:spcPts val="6308"/>
              </a:lnSpc>
              <a:buFont typeface="Arial"/>
              <a:buChar char="•"/>
            </a:pPr>
            <a:r>
              <a:rPr lang="en-US" sz="3942">
                <a:solidFill>
                  <a:srgbClr val="F90303"/>
                </a:solidFill>
                <a:latin typeface="Halley"/>
              </a:rPr>
              <a:t>Year Group Specific Overview</a:t>
            </a:r>
          </a:p>
          <a:p>
            <a:pPr marL="851206" lvl="1" indent="-425603" algn="l">
              <a:lnSpc>
                <a:spcPts val="6308"/>
              </a:lnSpc>
              <a:buFont typeface="Arial"/>
              <a:buChar char="•"/>
            </a:pPr>
            <a:r>
              <a:rPr lang="en-US" sz="3942">
                <a:solidFill>
                  <a:srgbClr val="F90303"/>
                </a:solidFill>
                <a:latin typeface="Halley"/>
              </a:rPr>
              <a:t>Weekly Timetable</a:t>
            </a:r>
          </a:p>
          <a:p>
            <a:pPr marL="851206" lvl="1" indent="-425603" algn="l">
              <a:lnSpc>
                <a:spcPts val="6308"/>
              </a:lnSpc>
              <a:buFont typeface="Arial"/>
              <a:buChar char="•"/>
            </a:pPr>
            <a:r>
              <a:rPr lang="en-US" sz="3942">
                <a:solidFill>
                  <a:srgbClr val="F90303"/>
                </a:solidFill>
                <a:latin typeface="Halley"/>
              </a:rPr>
              <a:t>PTFA</a:t>
            </a:r>
          </a:p>
          <a:p>
            <a:pPr marL="851206" lvl="1" indent="-425603" algn="l">
              <a:lnSpc>
                <a:spcPts val="6308"/>
              </a:lnSpc>
              <a:buFont typeface="Arial"/>
              <a:buChar char="•"/>
            </a:pPr>
            <a:endParaRPr lang="en-US" sz="3942">
              <a:solidFill>
                <a:srgbClr val="F90303"/>
              </a:solidFill>
              <a:latin typeface="Halley"/>
            </a:endParaRPr>
          </a:p>
        </p:txBody>
      </p:sp>
      <p:sp>
        <p:nvSpPr>
          <p:cNvPr id="13" name="TextBox 13"/>
          <p:cNvSpPr txBox="1"/>
          <p:nvPr/>
        </p:nvSpPr>
        <p:spPr>
          <a:xfrm>
            <a:off x="8621014" y="259007"/>
            <a:ext cx="6871836" cy="2581783"/>
          </a:xfrm>
          <a:prstGeom prst="rect">
            <a:avLst/>
          </a:prstGeom>
        </p:spPr>
        <p:txBody>
          <a:bodyPr lIns="0" tIns="0" rIns="0" bIns="0" rtlCol="0" anchor="t">
            <a:spAutoFit/>
          </a:bodyPr>
          <a:lstStyle/>
          <a:p>
            <a:pPr algn="l">
              <a:lnSpc>
                <a:spcPts val="9701"/>
              </a:lnSpc>
            </a:pPr>
            <a:r>
              <a:rPr lang="en-US" sz="8900">
                <a:solidFill>
                  <a:srgbClr val="F90303"/>
                </a:solidFill>
                <a:latin typeface="Scripter"/>
              </a:rPr>
              <a:t>What We'll Discuss today</a:t>
            </a:r>
          </a:p>
        </p:txBody>
      </p:sp>
      <p:sp>
        <p:nvSpPr>
          <p:cNvPr id="14" name="Freeform 14"/>
          <p:cNvSpPr/>
          <p:nvPr/>
        </p:nvSpPr>
        <p:spPr>
          <a:xfrm>
            <a:off x="304508" y="330020"/>
            <a:ext cx="1168330" cy="1345220"/>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4"/>
            <a:stretch>
              <a:fillRect/>
            </a:stretch>
          </a:blipFill>
        </p:spPr>
      </p:sp>
      <p:sp>
        <p:nvSpPr>
          <p:cNvPr id="15" name="Freeform 15"/>
          <p:cNvSpPr/>
          <p:nvPr/>
        </p:nvSpPr>
        <p:spPr>
          <a:xfrm rot="10800000">
            <a:off x="-4439659" y="4599630"/>
            <a:ext cx="4744167" cy="5154368"/>
          </a:xfrm>
          <a:custGeom>
            <a:avLst/>
            <a:gdLst/>
            <a:ahLst/>
            <a:cxnLst/>
            <a:rect l="l" t="t" r="r" b="b"/>
            <a:pathLst>
              <a:path w="4744167" h="5154368">
                <a:moveTo>
                  <a:pt x="0" y="0"/>
                </a:moveTo>
                <a:lnTo>
                  <a:pt x="4744167" y="0"/>
                </a:lnTo>
                <a:lnTo>
                  <a:pt x="4744167" y="5154368"/>
                </a:lnTo>
                <a:lnTo>
                  <a:pt x="0" y="51543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6" name="Freeform 16"/>
          <p:cNvSpPr/>
          <p:nvPr/>
        </p:nvSpPr>
        <p:spPr>
          <a:xfrm>
            <a:off x="648540" y="8348659"/>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7"/>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866876" y="-851499"/>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4271463" y="416714"/>
            <a:ext cx="13497458" cy="98745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Learning for Life Offer reception</a:t>
            </a:r>
            <a:endParaRPr lang="en-US" sz="7083">
              <a:solidFill>
                <a:srgbClr val="F90303"/>
              </a:solidFill>
              <a:highlight>
                <a:srgbClr val="FFFF00"/>
              </a:highlight>
              <a:latin typeface="Scripter"/>
            </a:endParaRPr>
          </a:p>
        </p:txBody>
      </p:sp>
      <p:sp>
        <p:nvSpPr>
          <p:cNvPr id="11" name="Freeform 6">
            <a:extLst>
              <a:ext uri="{FF2B5EF4-FFF2-40B4-BE49-F238E27FC236}">
                <a16:creationId xmlns:a16="http://schemas.microsoft.com/office/drawing/2014/main" id="{E37ACFFC-5C20-493C-9409-D8C59D716BF4}"/>
              </a:ext>
            </a:extLst>
          </p:cNvPr>
          <p:cNvSpPr/>
          <p:nvPr/>
        </p:nvSpPr>
        <p:spPr>
          <a:xfrm>
            <a:off x="1936021" y="409808"/>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7"/>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298195" y="210813"/>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8"/>
            <a:stretch>
              <a:fillRect/>
            </a:stretch>
          </a:blipFill>
        </p:spPr>
      </p:sp>
      <p:pic>
        <p:nvPicPr>
          <p:cNvPr id="4" name="Picture 3" descr="A group of wooden signs&#10;&#10;AI-generated content may be incorrect.">
            <a:extLst>
              <a:ext uri="{FF2B5EF4-FFF2-40B4-BE49-F238E27FC236}">
                <a16:creationId xmlns:a16="http://schemas.microsoft.com/office/drawing/2014/main" id="{9E3E38D8-2883-E407-6EAE-74576233D312}"/>
              </a:ext>
            </a:extLst>
          </p:cNvPr>
          <p:cNvPicPr>
            <a:picLocks noChangeAspect="1"/>
          </p:cNvPicPr>
          <p:nvPr/>
        </p:nvPicPr>
        <p:blipFill>
          <a:blip r:embed="rId9"/>
          <a:stretch>
            <a:fillRect/>
          </a:stretch>
        </p:blipFill>
        <p:spPr>
          <a:xfrm>
            <a:off x="292894" y="1660922"/>
            <a:ext cx="4968479" cy="2982516"/>
          </a:xfrm>
          <a:prstGeom prst="rect">
            <a:avLst/>
          </a:prstGeom>
        </p:spPr>
      </p:pic>
      <p:pic>
        <p:nvPicPr>
          <p:cNvPr id="5" name="Picture 4" descr="A diagram of a child&amp;#39;s life&#10;&#10;AI-generated content may be incorrect.">
            <a:extLst>
              <a:ext uri="{FF2B5EF4-FFF2-40B4-BE49-F238E27FC236}">
                <a16:creationId xmlns:a16="http://schemas.microsoft.com/office/drawing/2014/main" id="{3D4637A5-4FC3-CCD3-2A2E-2EA64E44542F}"/>
              </a:ext>
            </a:extLst>
          </p:cNvPr>
          <p:cNvPicPr>
            <a:picLocks noChangeAspect="1"/>
          </p:cNvPicPr>
          <p:nvPr/>
        </p:nvPicPr>
        <p:blipFill>
          <a:blip r:embed="rId10"/>
          <a:stretch>
            <a:fillRect/>
          </a:stretch>
        </p:blipFill>
        <p:spPr>
          <a:xfrm>
            <a:off x="5645944" y="1652588"/>
            <a:ext cx="4192191" cy="3017044"/>
          </a:xfrm>
          <a:prstGeom prst="rect">
            <a:avLst/>
          </a:prstGeom>
        </p:spPr>
      </p:pic>
      <p:pic>
        <p:nvPicPr>
          <p:cNvPr id="7" name="Picture 6" descr="A poster with text and images&#10;&#10;AI-generated content may be incorrect.">
            <a:extLst>
              <a:ext uri="{FF2B5EF4-FFF2-40B4-BE49-F238E27FC236}">
                <a16:creationId xmlns:a16="http://schemas.microsoft.com/office/drawing/2014/main" id="{A988A5CB-0B1C-8A91-3BCD-DFDEBFBBEC7B}"/>
              </a:ext>
            </a:extLst>
          </p:cNvPr>
          <p:cNvPicPr>
            <a:picLocks noChangeAspect="1"/>
          </p:cNvPicPr>
          <p:nvPr/>
        </p:nvPicPr>
        <p:blipFill>
          <a:blip r:embed="rId11"/>
          <a:stretch>
            <a:fillRect/>
          </a:stretch>
        </p:blipFill>
        <p:spPr>
          <a:xfrm>
            <a:off x="10108407" y="1652587"/>
            <a:ext cx="3857625" cy="4374357"/>
          </a:xfrm>
          <a:prstGeom prst="rect">
            <a:avLst/>
          </a:prstGeom>
        </p:spPr>
      </p:pic>
      <p:pic>
        <p:nvPicPr>
          <p:cNvPr id="8" name="Picture 7" descr="A screenshot of a cellphone&#10;&#10;AI-generated content may be incorrect.">
            <a:extLst>
              <a:ext uri="{FF2B5EF4-FFF2-40B4-BE49-F238E27FC236}">
                <a16:creationId xmlns:a16="http://schemas.microsoft.com/office/drawing/2014/main" id="{F42A14FA-9695-DD2B-0DBA-30C318A89120}"/>
              </a:ext>
            </a:extLst>
          </p:cNvPr>
          <p:cNvPicPr>
            <a:picLocks noChangeAspect="1"/>
          </p:cNvPicPr>
          <p:nvPr/>
        </p:nvPicPr>
        <p:blipFill>
          <a:blip r:embed="rId12"/>
          <a:stretch>
            <a:fillRect/>
          </a:stretch>
        </p:blipFill>
        <p:spPr>
          <a:xfrm>
            <a:off x="14289882" y="1652587"/>
            <a:ext cx="3174207" cy="4410076"/>
          </a:xfrm>
          <a:prstGeom prst="rect">
            <a:avLst/>
          </a:prstGeom>
        </p:spPr>
      </p:pic>
      <p:pic>
        <p:nvPicPr>
          <p:cNvPr id="9" name="Picture 8" descr="A poster of science equipment&#10;&#10;AI-generated content may be incorrect.">
            <a:extLst>
              <a:ext uri="{FF2B5EF4-FFF2-40B4-BE49-F238E27FC236}">
                <a16:creationId xmlns:a16="http://schemas.microsoft.com/office/drawing/2014/main" id="{230361D9-1B5A-9F5B-3D69-22D26EACD286}"/>
              </a:ext>
            </a:extLst>
          </p:cNvPr>
          <p:cNvPicPr>
            <a:picLocks noChangeAspect="1"/>
          </p:cNvPicPr>
          <p:nvPr/>
        </p:nvPicPr>
        <p:blipFill>
          <a:blip r:embed="rId13"/>
          <a:stretch>
            <a:fillRect/>
          </a:stretch>
        </p:blipFill>
        <p:spPr>
          <a:xfrm>
            <a:off x="5798203" y="5143500"/>
            <a:ext cx="2948819" cy="4090226"/>
          </a:xfrm>
          <a:prstGeom prst="rect">
            <a:avLst/>
          </a:prstGeom>
        </p:spPr>
      </p:pic>
      <p:pic>
        <p:nvPicPr>
          <p:cNvPr id="13" name="Picture 12" descr="A paintbrush and paint on a white background&#10;&#10;AI-generated content may be incorrect.">
            <a:extLst>
              <a:ext uri="{FF2B5EF4-FFF2-40B4-BE49-F238E27FC236}">
                <a16:creationId xmlns:a16="http://schemas.microsoft.com/office/drawing/2014/main" id="{815389BC-AFF7-BF4D-8B4B-07982FFBAE00}"/>
              </a:ext>
            </a:extLst>
          </p:cNvPr>
          <p:cNvPicPr>
            <a:picLocks noChangeAspect="1"/>
          </p:cNvPicPr>
          <p:nvPr/>
        </p:nvPicPr>
        <p:blipFill>
          <a:blip r:embed="rId14"/>
          <a:stretch>
            <a:fillRect/>
          </a:stretch>
        </p:blipFill>
        <p:spPr>
          <a:xfrm>
            <a:off x="234774" y="4788152"/>
            <a:ext cx="5527850" cy="3035218"/>
          </a:xfrm>
          <a:prstGeom prst="rect">
            <a:avLst/>
          </a:prstGeom>
        </p:spPr>
      </p:pic>
      <p:pic>
        <p:nvPicPr>
          <p:cNvPr id="3" name="Picture 2">
            <a:extLst>
              <a:ext uri="{FF2B5EF4-FFF2-40B4-BE49-F238E27FC236}">
                <a16:creationId xmlns:a16="http://schemas.microsoft.com/office/drawing/2014/main" id="{5619FF9A-84A4-4D28-927C-A1C6B34BB6FE}"/>
              </a:ext>
            </a:extLst>
          </p:cNvPr>
          <p:cNvPicPr>
            <a:picLocks noChangeAspect="1"/>
          </p:cNvPicPr>
          <p:nvPr/>
        </p:nvPicPr>
        <p:blipFill>
          <a:blip r:embed="rId15"/>
          <a:stretch>
            <a:fillRect/>
          </a:stretch>
        </p:blipFill>
        <p:spPr>
          <a:xfrm>
            <a:off x="438511" y="4775112"/>
            <a:ext cx="4217581" cy="2361845"/>
          </a:xfrm>
          <a:prstGeom prst="rect">
            <a:avLst/>
          </a:prstGeom>
        </p:spPr>
      </p:pic>
      <p:pic>
        <p:nvPicPr>
          <p:cNvPr id="14" name="Picture 13">
            <a:extLst>
              <a:ext uri="{FF2B5EF4-FFF2-40B4-BE49-F238E27FC236}">
                <a16:creationId xmlns:a16="http://schemas.microsoft.com/office/drawing/2014/main" id="{E49FAF57-E721-40E2-AEA0-785266973AD2}"/>
              </a:ext>
            </a:extLst>
          </p:cNvPr>
          <p:cNvPicPr>
            <a:picLocks noChangeAspect="1"/>
          </p:cNvPicPr>
          <p:nvPr/>
        </p:nvPicPr>
        <p:blipFill>
          <a:blip r:embed="rId16"/>
          <a:stretch>
            <a:fillRect/>
          </a:stretch>
        </p:blipFill>
        <p:spPr>
          <a:xfrm>
            <a:off x="1060089" y="7405549"/>
            <a:ext cx="4359032" cy="2441058"/>
          </a:xfrm>
          <a:prstGeom prst="rect">
            <a:avLst/>
          </a:prstGeom>
        </p:spPr>
      </p:pic>
      <p:pic>
        <p:nvPicPr>
          <p:cNvPr id="16" name="Picture 15">
            <a:extLst>
              <a:ext uri="{FF2B5EF4-FFF2-40B4-BE49-F238E27FC236}">
                <a16:creationId xmlns:a16="http://schemas.microsoft.com/office/drawing/2014/main" id="{5C5932D0-4CA6-4252-952A-F0AC92C09DCE}"/>
              </a:ext>
            </a:extLst>
          </p:cNvPr>
          <p:cNvPicPr>
            <a:picLocks noChangeAspect="1"/>
          </p:cNvPicPr>
          <p:nvPr/>
        </p:nvPicPr>
        <p:blipFill>
          <a:blip r:embed="rId17"/>
          <a:stretch>
            <a:fillRect/>
          </a:stretch>
        </p:blipFill>
        <p:spPr>
          <a:xfrm>
            <a:off x="13966032" y="6428396"/>
            <a:ext cx="4192191" cy="2833476"/>
          </a:xfrm>
          <a:prstGeom prst="rect">
            <a:avLst/>
          </a:prstGeom>
        </p:spPr>
      </p:pic>
      <p:pic>
        <p:nvPicPr>
          <p:cNvPr id="15" name="Picture 2">
            <a:extLst>
              <a:ext uri="{FF2B5EF4-FFF2-40B4-BE49-F238E27FC236}">
                <a16:creationId xmlns:a16="http://schemas.microsoft.com/office/drawing/2014/main" id="{B7292091-0DE3-4D76-AA5D-D8E277BE184F}"/>
              </a:ext>
            </a:extLst>
          </p:cNvPr>
          <p:cNvPicPr>
            <a:picLocks noChangeAspect="1"/>
          </p:cNvPicPr>
          <p:nvPr/>
        </p:nvPicPr>
        <p:blipFill>
          <a:blip r:embed="rId15"/>
          <a:stretch>
            <a:fillRect/>
          </a:stretch>
        </p:blipFill>
        <p:spPr>
          <a:xfrm>
            <a:off x="1892532" y="7827183"/>
            <a:ext cx="3857625" cy="2160270"/>
          </a:xfrm>
          <a:prstGeom prst="rect">
            <a:avLst/>
          </a:prstGeom>
        </p:spPr>
      </p:pic>
      <p:pic>
        <p:nvPicPr>
          <p:cNvPr id="17" name="Picture 13">
            <a:extLst>
              <a:ext uri="{FF2B5EF4-FFF2-40B4-BE49-F238E27FC236}">
                <a16:creationId xmlns:a16="http://schemas.microsoft.com/office/drawing/2014/main" id="{1D6ADB3A-3A1E-4187-8C2C-98AFDAA5B504}"/>
              </a:ext>
            </a:extLst>
          </p:cNvPr>
          <p:cNvPicPr>
            <a:picLocks noChangeAspect="1"/>
          </p:cNvPicPr>
          <p:nvPr/>
        </p:nvPicPr>
        <p:blipFill>
          <a:blip r:embed="rId16"/>
          <a:stretch>
            <a:fillRect/>
          </a:stretch>
        </p:blipFill>
        <p:spPr>
          <a:xfrm>
            <a:off x="9965179" y="6558414"/>
            <a:ext cx="3658304" cy="2048650"/>
          </a:xfrm>
          <a:prstGeom prst="rect">
            <a:avLst/>
          </a:prstGeom>
        </p:spPr>
      </p:pic>
    </p:spTree>
    <p:extLst>
      <p:ext uri="{BB962C8B-B14F-4D97-AF65-F5344CB8AC3E}">
        <p14:creationId xmlns:p14="http://schemas.microsoft.com/office/powerpoint/2010/main" val="3517790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4861" y="-366005"/>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717840">
            <a:off x="-721546" y="8173293"/>
            <a:ext cx="4015060" cy="3555054"/>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4437883" y="520211"/>
            <a:ext cx="10478162" cy="98745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SPREADING THE COST</a:t>
            </a:r>
            <a:endParaRPr lang="en-US" sz="7083">
              <a:solidFill>
                <a:srgbClr val="F90303"/>
              </a:solidFill>
              <a:highlight>
                <a:srgbClr val="FFFF00"/>
              </a:highlight>
              <a:latin typeface="Scripter"/>
            </a:endParaRPr>
          </a:p>
        </p:txBody>
      </p:sp>
      <p:sp>
        <p:nvSpPr>
          <p:cNvPr id="12" name="Freeform 7">
            <a:extLst>
              <a:ext uri="{FF2B5EF4-FFF2-40B4-BE49-F238E27FC236}">
                <a16:creationId xmlns:a16="http://schemas.microsoft.com/office/drawing/2014/main" id="{ACE34AAF-C5BC-4462-9C48-F5CC628F4EA8}"/>
              </a:ext>
            </a:extLst>
          </p:cNvPr>
          <p:cNvSpPr/>
          <p:nvPr/>
        </p:nvSpPr>
        <p:spPr>
          <a:xfrm>
            <a:off x="764502" y="35567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7"/>
            <a:stretch>
              <a:fillRect/>
            </a:stretch>
          </a:blipFill>
        </p:spPr>
      </p:sp>
      <p:pic>
        <p:nvPicPr>
          <p:cNvPr id="17" name="Picture 16">
            <a:extLst>
              <a:ext uri="{FF2B5EF4-FFF2-40B4-BE49-F238E27FC236}">
                <a16:creationId xmlns:a16="http://schemas.microsoft.com/office/drawing/2014/main" id="{5A86E9CF-06CE-4420-A8BE-2EE49D283ECA}"/>
              </a:ext>
            </a:extLst>
          </p:cNvPr>
          <p:cNvPicPr>
            <a:picLocks noChangeAspect="1"/>
          </p:cNvPicPr>
          <p:nvPr/>
        </p:nvPicPr>
        <p:blipFill>
          <a:blip r:embed="rId8"/>
          <a:stretch>
            <a:fillRect/>
          </a:stretch>
        </p:blipFill>
        <p:spPr>
          <a:xfrm>
            <a:off x="13255705" y="4153645"/>
            <a:ext cx="4491781" cy="2695069"/>
          </a:xfrm>
          <a:prstGeom prst="rect">
            <a:avLst/>
          </a:prstGeom>
        </p:spPr>
      </p:pic>
      <p:sp>
        <p:nvSpPr>
          <p:cNvPr id="7" name="TextBox 6">
            <a:extLst>
              <a:ext uri="{FF2B5EF4-FFF2-40B4-BE49-F238E27FC236}">
                <a16:creationId xmlns:a16="http://schemas.microsoft.com/office/drawing/2014/main" id="{716317D4-7257-4A09-91DE-B187AC9DED3F}"/>
              </a:ext>
            </a:extLst>
          </p:cNvPr>
          <p:cNvSpPr txBox="1"/>
          <p:nvPr/>
        </p:nvSpPr>
        <p:spPr>
          <a:xfrm>
            <a:off x="13255705" y="7003296"/>
            <a:ext cx="4237472" cy="1938992"/>
          </a:xfrm>
          <a:prstGeom prst="rect">
            <a:avLst/>
          </a:prstGeom>
          <a:noFill/>
        </p:spPr>
        <p:txBody>
          <a:bodyPr wrap="square" rtlCol="0">
            <a:spAutoFit/>
          </a:bodyPr>
          <a:lstStyle/>
          <a:p>
            <a:pPr algn="ctr"/>
            <a:r>
              <a:rPr lang="en-GB" sz="2000">
                <a:latin typeface="Sassoon Primary" charset="0"/>
              </a:rPr>
              <a:t>You said you would like </a:t>
            </a:r>
            <a:r>
              <a:rPr lang="en-GB" sz="2000" b="1">
                <a:solidFill>
                  <a:srgbClr val="FF0000"/>
                </a:solidFill>
                <a:latin typeface="Sassoon Primary" charset="0"/>
              </a:rPr>
              <a:t>more awareness as early as possible for trips and events that will require parental funding. </a:t>
            </a:r>
            <a:r>
              <a:rPr lang="en-GB" sz="2000">
                <a:latin typeface="Sassoon Primary" charset="0"/>
              </a:rPr>
              <a:t>We have worked off this feedback and would like to share the outcomes.</a:t>
            </a:r>
          </a:p>
        </p:txBody>
      </p:sp>
      <p:sp>
        <p:nvSpPr>
          <p:cNvPr id="9" name="TextBox 8">
            <a:extLst>
              <a:ext uri="{FF2B5EF4-FFF2-40B4-BE49-F238E27FC236}">
                <a16:creationId xmlns:a16="http://schemas.microsoft.com/office/drawing/2014/main" id="{A4B6F69E-E302-4A2C-ACC4-466AE624E05C}"/>
              </a:ext>
            </a:extLst>
          </p:cNvPr>
          <p:cNvSpPr txBox="1"/>
          <p:nvPr/>
        </p:nvSpPr>
        <p:spPr>
          <a:xfrm>
            <a:off x="6524784" y="7681682"/>
            <a:ext cx="3750592" cy="2246769"/>
          </a:xfrm>
          <a:prstGeom prst="rect">
            <a:avLst/>
          </a:prstGeom>
          <a:noFill/>
        </p:spPr>
        <p:txBody>
          <a:bodyPr wrap="square" lIns="91440" tIns="45720" rIns="91440" bIns="45720" rtlCol="0" anchor="t">
            <a:spAutoFit/>
          </a:bodyPr>
          <a:lstStyle/>
          <a:p>
            <a:r>
              <a:rPr lang="en-GB" sz="2000" b="1" u="sng">
                <a:solidFill>
                  <a:srgbClr val="FF0000"/>
                </a:solidFill>
                <a:latin typeface="Sassoon Primary"/>
              </a:rPr>
              <a:t>PEAK WILDLIFE PARK!</a:t>
            </a:r>
          </a:p>
          <a:p>
            <a:endParaRPr lang="en-GB" sz="2000" b="1" u="sng">
              <a:solidFill>
                <a:srgbClr val="FF0000"/>
              </a:solidFill>
              <a:latin typeface="Sassoon Primary" charset="0"/>
            </a:endParaRPr>
          </a:p>
          <a:p>
            <a:r>
              <a:rPr lang="en-GB" sz="2000" b="1">
                <a:latin typeface="Sassoon Primary" charset="0"/>
              </a:rPr>
              <a:t>Predicted date: July 2027</a:t>
            </a:r>
          </a:p>
          <a:p>
            <a:endParaRPr lang="en-GB" sz="2000" b="1">
              <a:latin typeface="Sassoon Primary" charset="0"/>
            </a:endParaRPr>
          </a:p>
          <a:p>
            <a:r>
              <a:rPr lang="en-GB" sz="2000" b="1">
                <a:latin typeface="Sassoon Primary"/>
              </a:rPr>
              <a:t>Cost based on 2026 trip (subject to change based on up to date costings): £22.30</a:t>
            </a:r>
          </a:p>
        </p:txBody>
      </p:sp>
      <p:sp>
        <p:nvSpPr>
          <p:cNvPr id="21" name="TextBox 20">
            <a:extLst>
              <a:ext uri="{FF2B5EF4-FFF2-40B4-BE49-F238E27FC236}">
                <a16:creationId xmlns:a16="http://schemas.microsoft.com/office/drawing/2014/main" id="{D347F9F3-2E7F-4EAB-9749-E5D426F69B3C}"/>
              </a:ext>
            </a:extLst>
          </p:cNvPr>
          <p:cNvSpPr txBox="1"/>
          <p:nvPr/>
        </p:nvSpPr>
        <p:spPr>
          <a:xfrm>
            <a:off x="5297687" y="1731873"/>
            <a:ext cx="8758555" cy="1384995"/>
          </a:xfrm>
          <a:prstGeom prst="rect">
            <a:avLst/>
          </a:prstGeom>
          <a:noFill/>
        </p:spPr>
        <p:txBody>
          <a:bodyPr wrap="square" rtlCol="0">
            <a:spAutoFit/>
          </a:bodyPr>
          <a:lstStyle/>
          <a:p>
            <a:pPr algn="ctr"/>
            <a:r>
              <a:rPr lang="en-GB" sz="2800">
                <a:latin typeface="Sassoon Primary" charset="0"/>
              </a:rPr>
              <a:t>We will be adding the trips once we have a cost to Parent Pay so that you are able to add payments over the year giving you longer to pay.</a:t>
            </a:r>
          </a:p>
        </p:txBody>
      </p:sp>
      <p:sp>
        <p:nvSpPr>
          <p:cNvPr id="13" name="TextBox 12">
            <a:extLst>
              <a:ext uri="{FF2B5EF4-FFF2-40B4-BE49-F238E27FC236}">
                <a16:creationId xmlns:a16="http://schemas.microsoft.com/office/drawing/2014/main" id="{0D0B81F0-D4A9-4F0F-A3D3-425A308AA99B}"/>
              </a:ext>
            </a:extLst>
          </p:cNvPr>
          <p:cNvSpPr txBox="1"/>
          <p:nvPr/>
        </p:nvSpPr>
        <p:spPr>
          <a:xfrm>
            <a:off x="796044" y="5193216"/>
            <a:ext cx="4767848" cy="2246769"/>
          </a:xfrm>
          <a:prstGeom prst="rect">
            <a:avLst/>
          </a:prstGeom>
          <a:noFill/>
        </p:spPr>
        <p:txBody>
          <a:bodyPr wrap="square" lIns="91440" tIns="45720" rIns="91440" bIns="45720" rtlCol="0" anchor="t">
            <a:spAutoFit/>
          </a:bodyPr>
          <a:lstStyle/>
          <a:p>
            <a:r>
              <a:rPr lang="en-GB" sz="2000" b="1" u="sng">
                <a:solidFill>
                  <a:srgbClr val="FF0000"/>
                </a:solidFill>
                <a:latin typeface="Sassoon Primary"/>
              </a:rPr>
              <a:t>TOY MUSEUM TBC</a:t>
            </a:r>
          </a:p>
          <a:p>
            <a:endParaRPr lang="en-GB" sz="2000" b="1" u="sng">
              <a:solidFill>
                <a:srgbClr val="FF0000"/>
              </a:solidFill>
              <a:latin typeface="Sassoon Primary" charset="0"/>
            </a:endParaRPr>
          </a:p>
          <a:p>
            <a:r>
              <a:rPr lang="en-GB" sz="2000" b="1">
                <a:latin typeface="Sassoon Primary"/>
              </a:rPr>
              <a:t>Predicted date: start of the Spring term.</a:t>
            </a:r>
          </a:p>
          <a:p>
            <a:endParaRPr lang="en-GB" sz="2000" b="1">
              <a:latin typeface="Sassoon Primary" charset="0"/>
            </a:endParaRPr>
          </a:p>
          <a:p>
            <a:r>
              <a:rPr lang="en-GB" sz="2000" b="1">
                <a:latin typeface="Sassoon Primary"/>
              </a:rPr>
              <a:t>Prices to be confirmed during booking. </a:t>
            </a:r>
          </a:p>
        </p:txBody>
      </p:sp>
      <p:pic>
        <p:nvPicPr>
          <p:cNvPr id="3" name="Picture 2" descr="A display of toys on shelves&#10;&#10;AI-generated content may be incorrect.">
            <a:extLst>
              <a:ext uri="{FF2B5EF4-FFF2-40B4-BE49-F238E27FC236}">
                <a16:creationId xmlns:a16="http://schemas.microsoft.com/office/drawing/2014/main" id="{5E12F67B-E967-32D0-9F48-A8BCD31EE349}"/>
              </a:ext>
            </a:extLst>
          </p:cNvPr>
          <p:cNvPicPr>
            <a:picLocks noChangeAspect="1"/>
          </p:cNvPicPr>
          <p:nvPr/>
        </p:nvPicPr>
        <p:blipFill>
          <a:blip r:embed="rId9"/>
          <a:stretch>
            <a:fillRect/>
          </a:stretch>
        </p:blipFill>
        <p:spPr>
          <a:xfrm>
            <a:off x="1285875" y="2821781"/>
            <a:ext cx="2286000" cy="1714500"/>
          </a:xfrm>
          <a:prstGeom prst="rect">
            <a:avLst/>
          </a:prstGeom>
        </p:spPr>
      </p:pic>
      <p:pic>
        <p:nvPicPr>
          <p:cNvPr id="4" name="Picture 3" descr="A sign on a post&#10;&#10;AI-generated content may be incorrect.">
            <a:extLst>
              <a:ext uri="{FF2B5EF4-FFF2-40B4-BE49-F238E27FC236}">
                <a16:creationId xmlns:a16="http://schemas.microsoft.com/office/drawing/2014/main" id="{98FB2AA3-5B5A-1B22-A0A6-738E6668B9F9}"/>
              </a:ext>
            </a:extLst>
          </p:cNvPr>
          <p:cNvPicPr>
            <a:picLocks noChangeAspect="1"/>
          </p:cNvPicPr>
          <p:nvPr/>
        </p:nvPicPr>
        <p:blipFill>
          <a:blip r:embed="rId10"/>
          <a:stretch>
            <a:fillRect/>
          </a:stretch>
        </p:blipFill>
        <p:spPr>
          <a:xfrm>
            <a:off x="6858000" y="5286375"/>
            <a:ext cx="2286000" cy="1714500"/>
          </a:xfrm>
          <a:prstGeom prst="rect">
            <a:avLst/>
          </a:prstGeom>
        </p:spPr>
      </p:pic>
    </p:spTree>
    <p:extLst>
      <p:ext uri="{BB962C8B-B14F-4D97-AF65-F5344CB8AC3E}">
        <p14:creationId xmlns:p14="http://schemas.microsoft.com/office/powerpoint/2010/main" val="679476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788934" y="237014"/>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197490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Reception Throughout the Year</a:t>
            </a:r>
          </a:p>
        </p:txBody>
      </p:sp>
      <p:sp>
        <p:nvSpPr>
          <p:cNvPr id="15" name="TextBox 14">
            <a:extLst>
              <a:ext uri="{FF2B5EF4-FFF2-40B4-BE49-F238E27FC236}">
                <a16:creationId xmlns:a16="http://schemas.microsoft.com/office/drawing/2014/main" id="{675A3115-240F-4172-8F3D-71BA8F31AECD}"/>
              </a:ext>
            </a:extLst>
          </p:cNvPr>
          <p:cNvSpPr txBox="1"/>
          <p:nvPr/>
        </p:nvSpPr>
        <p:spPr>
          <a:xfrm>
            <a:off x="4826429" y="2153288"/>
            <a:ext cx="9725186" cy="646331"/>
          </a:xfrm>
          <a:prstGeom prst="rect">
            <a:avLst/>
          </a:prstGeom>
          <a:noFill/>
        </p:spPr>
        <p:txBody>
          <a:bodyPr wrap="square">
            <a:spAutoFit/>
          </a:bodyPr>
          <a:lstStyle/>
          <a:p>
            <a:r>
              <a:rPr lang="en-GB" sz="3600">
                <a:latin typeface="SassoonPrimaryInfant" pitchFamily="2" charset="0"/>
              </a:rPr>
              <a:t>https://www.knypersley.staffs.sch.uk/reception</a:t>
            </a:r>
            <a:r>
              <a:rPr lang="en-GB" sz="3600"/>
              <a:t>/</a:t>
            </a:r>
          </a:p>
        </p:txBody>
      </p:sp>
      <p:pic>
        <p:nvPicPr>
          <p:cNvPr id="1026" name="Picture 2" descr="Huxley Primary School: EYFS">
            <a:extLst>
              <a:ext uri="{FF2B5EF4-FFF2-40B4-BE49-F238E27FC236}">
                <a16:creationId xmlns:a16="http://schemas.microsoft.com/office/drawing/2014/main" id="{14311D71-D3EA-4F91-BBAA-A51F9FAD68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63944" y="2996031"/>
            <a:ext cx="8331448" cy="717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7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1974900"/>
          </a:xfrm>
          <a:prstGeom prst="rect">
            <a:avLst/>
          </a:prstGeom>
        </p:spPr>
        <p:txBody>
          <a:bodyPr lIns="0" tIns="0" rIns="0" bIns="0" rtlCol="0" anchor="t">
            <a:spAutoFit/>
          </a:bodyPr>
          <a:lstStyle/>
          <a:p>
            <a:pPr algn="ctr">
              <a:lnSpc>
                <a:spcPts val="7720"/>
              </a:lnSpc>
            </a:pPr>
            <a:r>
              <a:rPr lang="en-US" sz="7083">
                <a:solidFill>
                  <a:srgbClr val="F90303"/>
                </a:solidFill>
                <a:latin typeface="Scripter"/>
              </a:rPr>
              <a:t>Literacy- Phonics/reading</a:t>
            </a:r>
          </a:p>
        </p:txBody>
      </p:sp>
      <p:pic>
        <p:nvPicPr>
          <p:cNvPr id="14" name="Picture 13">
            <a:extLst>
              <a:ext uri="{FF2B5EF4-FFF2-40B4-BE49-F238E27FC236}">
                <a16:creationId xmlns:a16="http://schemas.microsoft.com/office/drawing/2014/main" id="{B9E460EC-9416-43E3-8BE2-B53CF65B3931}"/>
              </a:ext>
            </a:extLst>
          </p:cNvPr>
          <p:cNvPicPr>
            <a:picLocks noChangeAspect="1"/>
          </p:cNvPicPr>
          <p:nvPr/>
        </p:nvPicPr>
        <p:blipFill>
          <a:blip r:embed="rId14"/>
          <a:stretch>
            <a:fillRect/>
          </a:stretch>
        </p:blipFill>
        <p:spPr>
          <a:xfrm>
            <a:off x="681431" y="3062578"/>
            <a:ext cx="5125165" cy="2838846"/>
          </a:xfrm>
          <a:prstGeom prst="rect">
            <a:avLst/>
          </a:prstGeom>
        </p:spPr>
      </p:pic>
      <p:pic>
        <p:nvPicPr>
          <p:cNvPr id="16" name="Picture 15">
            <a:extLst>
              <a:ext uri="{FF2B5EF4-FFF2-40B4-BE49-F238E27FC236}">
                <a16:creationId xmlns:a16="http://schemas.microsoft.com/office/drawing/2014/main" id="{CDE4E305-C93E-4E04-A231-4E12945151BA}"/>
              </a:ext>
            </a:extLst>
          </p:cNvPr>
          <p:cNvPicPr>
            <a:picLocks noChangeAspect="1"/>
          </p:cNvPicPr>
          <p:nvPr/>
        </p:nvPicPr>
        <p:blipFill>
          <a:blip r:embed="rId15"/>
          <a:stretch>
            <a:fillRect/>
          </a:stretch>
        </p:blipFill>
        <p:spPr>
          <a:xfrm>
            <a:off x="5962002" y="3060249"/>
            <a:ext cx="5156310" cy="2881209"/>
          </a:xfrm>
          <a:prstGeom prst="rect">
            <a:avLst/>
          </a:prstGeom>
        </p:spPr>
      </p:pic>
      <p:pic>
        <p:nvPicPr>
          <p:cNvPr id="18" name="Picture 17">
            <a:extLst>
              <a:ext uri="{FF2B5EF4-FFF2-40B4-BE49-F238E27FC236}">
                <a16:creationId xmlns:a16="http://schemas.microsoft.com/office/drawing/2014/main" id="{164EE94D-439F-48D5-AC3C-40D874140910}"/>
              </a:ext>
            </a:extLst>
          </p:cNvPr>
          <p:cNvPicPr>
            <a:picLocks noChangeAspect="1"/>
          </p:cNvPicPr>
          <p:nvPr/>
        </p:nvPicPr>
        <p:blipFill>
          <a:blip r:embed="rId16"/>
          <a:stretch>
            <a:fillRect/>
          </a:stretch>
        </p:blipFill>
        <p:spPr>
          <a:xfrm>
            <a:off x="11273718" y="3032242"/>
            <a:ext cx="5696745" cy="2876951"/>
          </a:xfrm>
          <a:prstGeom prst="rect">
            <a:avLst/>
          </a:prstGeom>
        </p:spPr>
      </p:pic>
      <p:pic>
        <p:nvPicPr>
          <p:cNvPr id="20" name="Picture 19">
            <a:extLst>
              <a:ext uri="{FF2B5EF4-FFF2-40B4-BE49-F238E27FC236}">
                <a16:creationId xmlns:a16="http://schemas.microsoft.com/office/drawing/2014/main" id="{291B8B0F-3A69-48C4-BF5D-5B5286CD3BF0}"/>
              </a:ext>
            </a:extLst>
          </p:cNvPr>
          <p:cNvPicPr>
            <a:picLocks noChangeAspect="1"/>
          </p:cNvPicPr>
          <p:nvPr/>
        </p:nvPicPr>
        <p:blipFill>
          <a:blip r:embed="rId17"/>
          <a:stretch>
            <a:fillRect/>
          </a:stretch>
        </p:blipFill>
        <p:spPr>
          <a:xfrm>
            <a:off x="2481951" y="6284060"/>
            <a:ext cx="7654265" cy="3747015"/>
          </a:xfrm>
          <a:prstGeom prst="rect">
            <a:avLst/>
          </a:prstGeom>
        </p:spPr>
      </p:pic>
      <p:sp>
        <p:nvSpPr>
          <p:cNvPr id="13" name="Rectangle: Folded Corner 12">
            <a:extLst>
              <a:ext uri="{FF2B5EF4-FFF2-40B4-BE49-F238E27FC236}">
                <a16:creationId xmlns:a16="http://schemas.microsoft.com/office/drawing/2014/main" id="{D388065F-FA9A-4204-90B7-822FB37F5CD0}"/>
              </a:ext>
            </a:extLst>
          </p:cNvPr>
          <p:cNvSpPr/>
          <p:nvPr/>
        </p:nvSpPr>
        <p:spPr>
          <a:xfrm>
            <a:off x="10820400" y="6477947"/>
            <a:ext cx="4985649" cy="2876951"/>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88B65B48-23C4-41A5-8903-7591D9971282}"/>
              </a:ext>
            </a:extLst>
          </p:cNvPr>
          <p:cNvSpPr txBox="1"/>
          <p:nvPr/>
        </p:nvSpPr>
        <p:spPr>
          <a:xfrm>
            <a:off x="10953693" y="6660402"/>
            <a:ext cx="4687737" cy="2554545"/>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SassoonPrimaryInfant" pitchFamily="2" charset="0"/>
              </a:rPr>
              <a:t>3x a week reads at home with your child to embed the reading sessions in school. Please record this  in your child’s home school links book. Staff will check reading at home and reward children for reading at home.</a:t>
            </a:r>
          </a:p>
          <a:p>
            <a:pPr marL="285750" indent="-285750">
              <a:buFont typeface="Arial" panose="020B0604020202020204" pitchFamily="34" charset="0"/>
              <a:buChar char="•"/>
            </a:pPr>
            <a:r>
              <a:rPr lang="en-GB" sz="1600">
                <a:latin typeface="SassoonPrimaryInfant" pitchFamily="2" charset="0"/>
              </a:rPr>
              <a:t>Your child's home reading book will be swapped on a Friday. Please ensure that your child’s home reading book is returned into school on a Friday.  </a:t>
            </a:r>
          </a:p>
          <a:p>
            <a:pPr marL="285750" indent="-285750">
              <a:buFont typeface="Arial" panose="020B0604020202020204" pitchFamily="34" charset="0"/>
              <a:buChar char="•"/>
            </a:pPr>
            <a:r>
              <a:rPr lang="en-GB" sz="1600">
                <a:latin typeface="SassoonPrimaryInfant" pitchFamily="2" charset="0"/>
              </a:rPr>
              <a:t>Please ensure that your child brings in their home school links book each day. </a:t>
            </a:r>
          </a:p>
        </p:txBody>
      </p:sp>
    </p:spTree>
    <p:extLst>
      <p:ext uri="{BB962C8B-B14F-4D97-AF65-F5344CB8AC3E}">
        <p14:creationId xmlns:p14="http://schemas.microsoft.com/office/powerpoint/2010/main" val="392543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737260" y="657308"/>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a:solidFill>
                  <a:srgbClr val="F90303"/>
                </a:solidFill>
                <a:latin typeface="Scripter"/>
              </a:rPr>
              <a:t>Literacy- writing</a:t>
            </a:r>
          </a:p>
        </p:txBody>
      </p:sp>
      <p:pic>
        <p:nvPicPr>
          <p:cNvPr id="17" name="Picture 4" descr="Squiggle Whilst you Wiggle: (Book 2) (Squiggle Early Writing Programme)  eBook : Bason, Shonette, Bradley, Amy: Amazon.co.uk: Kindle Store">
            <a:extLst>
              <a:ext uri="{FF2B5EF4-FFF2-40B4-BE49-F238E27FC236}">
                <a16:creationId xmlns:a16="http://schemas.microsoft.com/office/drawing/2014/main" id="{D140EE4B-7AFB-444C-AFD0-962879238B7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0120" r="29880"/>
          <a:stretch/>
        </p:blipFill>
        <p:spPr bwMode="auto">
          <a:xfrm>
            <a:off x="8664957" y="2417805"/>
            <a:ext cx="3056021" cy="40110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19092FA-ABE4-4E20-8C9E-24C1C5082BE4}"/>
              </a:ext>
            </a:extLst>
          </p:cNvPr>
          <p:cNvPicPr>
            <a:picLocks noChangeAspect="1"/>
          </p:cNvPicPr>
          <p:nvPr/>
        </p:nvPicPr>
        <p:blipFill>
          <a:blip r:embed="rId15"/>
          <a:stretch>
            <a:fillRect/>
          </a:stretch>
        </p:blipFill>
        <p:spPr>
          <a:xfrm>
            <a:off x="626403" y="7291303"/>
            <a:ext cx="4220164" cy="2591162"/>
          </a:xfrm>
          <a:prstGeom prst="rect">
            <a:avLst/>
          </a:prstGeom>
        </p:spPr>
      </p:pic>
      <p:pic>
        <p:nvPicPr>
          <p:cNvPr id="19" name="Picture 18">
            <a:extLst>
              <a:ext uri="{FF2B5EF4-FFF2-40B4-BE49-F238E27FC236}">
                <a16:creationId xmlns:a16="http://schemas.microsoft.com/office/drawing/2014/main" id="{FAEA4CD0-4408-401C-A70F-C5744A74127F}"/>
              </a:ext>
            </a:extLst>
          </p:cNvPr>
          <p:cNvPicPr>
            <a:picLocks noChangeAspect="1"/>
          </p:cNvPicPr>
          <p:nvPr/>
        </p:nvPicPr>
        <p:blipFill>
          <a:blip r:embed="rId16"/>
          <a:stretch>
            <a:fillRect/>
          </a:stretch>
        </p:blipFill>
        <p:spPr>
          <a:xfrm>
            <a:off x="5326381" y="7169108"/>
            <a:ext cx="3039120" cy="2741410"/>
          </a:xfrm>
          <a:prstGeom prst="rect">
            <a:avLst/>
          </a:prstGeom>
        </p:spPr>
      </p:pic>
      <p:pic>
        <p:nvPicPr>
          <p:cNvPr id="22" name="Picture 21">
            <a:extLst>
              <a:ext uri="{FF2B5EF4-FFF2-40B4-BE49-F238E27FC236}">
                <a16:creationId xmlns:a16="http://schemas.microsoft.com/office/drawing/2014/main" id="{415042EC-E1CF-4B7C-A2B1-2EF73057FF9A}"/>
              </a:ext>
            </a:extLst>
          </p:cNvPr>
          <p:cNvPicPr>
            <a:picLocks noChangeAspect="1"/>
          </p:cNvPicPr>
          <p:nvPr/>
        </p:nvPicPr>
        <p:blipFill>
          <a:blip r:embed="rId17"/>
          <a:stretch>
            <a:fillRect/>
          </a:stretch>
        </p:blipFill>
        <p:spPr>
          <a:xfrm>
            <a:off x="9203611" y="6932915"/>
            <a:ext cx="2157528" cy="2178679"/>
          </a:xfrm>
          <a:prstGeom prst="rect">
            <a:avLst/>
          </a:prstGeom>
        </p:spPr>
      </p:pic>
      <p:sp>
        <p:nvSpPr>
          <p:cNvPr id="23" name="TextBox 22">
            <a:extLst>
              <a:ext uri="{FF2B5EF4-FFF2-40B4-BE49-F238E27FC236}">
                <a16:creationId xmlns:a16="http://schemas.microsoft.com/office/drawing/2014/main" id="{87F5F67C-6F6B-49F9-A368-16F161443C2C}"/>
              </a:ext>
            </a:extLst>
          </p:cNvPr>
          <p:cNvSpPr txBox="1"/>
          <p:nvPr/>
        </p:nvSpPr>
        <p:spPr>
          <a:xfrm>
            <a:off x="9184745" y="9032608"/>
            <a:ext cx="2658358" cy="707886"/>
          </a:xfrm>
          <a:prstGeom prst="rect">
            <a:avLst/>
          </a:prstGeom>
          <a:noFill/>
        </p:spPr>
        <p:txBody>
          <a:bodyPr wrap="square" rtlCol="0">
            <a:spAutoFit/>
          </a:bodyPr>
          <a:lstStyle/>
          <a:p>
            <a:r>
              <a:rPr lang="en-GB" sz="4000">
                <a:latin typeface="SassoonPrimaryInfant" pitchFamily="2" charset="0"/>
              </a:rPr>
              <a:t>Pat a dog</a:t>
            </a:r>
          </a:p>
        </p:txBody>
      </p:sp>
      <p:pic>
        <p:nvPicPr>
          <p:cNvPr id="25" name="Picture 24">
            <a:extLst>
              <a:ext uri="{FF2B5EF4-FFF2-40B4-BE49-F238E27FC236}">
                <a16:creationId xmlns:a16="http://schemas.microsoft.com/office/drawing/2014/main" id="{4FBD69E0-2371-44D1-A127-754EF5A32C6F}"/>
              </a:ext>
            </a:extLst>
          </p:cNvPr>
          <p:cNvPicPr>
            <a:picLocks noChangeAspect="1"/>
          </p:cNvPicPr>
          <p:nvPr/>
        </p:nvPicPr>
        <p:blipFill>
          <a:blip r:embed="rId18"/>
          <a:stretch>
            <a:fillRect/>
          </a:stretch>
        </p:blipFill>
        <p:spPr>
          <a:xfrm>
            <a:off x="12136737" y="6992129"/>
            <a:ext cx="3449756" cy="2890336"/>
          </a:xfrm>
          <a:prstGeom prst="rect">
            <a:avLst/>
          </a:prstGeom>
        </p:spPr>
      </p:pic>
      <p:pic>
        <p:nvPicPr>
          <p:cNvPr id="2052" name="Picture 4" descr="Dough disco « Year 2">
            <a:extLst>
              <a:ext uri="{FF2B5EF4-FFF2-40B4-BE49-F238E27FC236}">
                <a16:creationId xmlns:a16="http://schemas.microsoft.com/office/drawing/2014/main" id="{FE69626C-EE7E-4E50-B549-B4039886E0D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82068" y="2965610"/>
            <a:ext cx="2799565" cy="27995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E32811B9-0AFA-40EE-879D-1B7F49293EBC}"/>
              </a:ext>
            </a:extLst>
          </p:cNvPr>
          <p:cNvPicPr>
            <a:picLocks noChangeAspect="1"/>
          </p:cNvPicPr>
          <p:nvPr/>
        </p:nvPicPr>
        <p:blipFill>
          <a:blip r:embed="rId20"/>
          <a:stretch>
            <a:fillRect/>
          </a:stretch>
        </p:blipFill>
        <p:spPr>
          <a:xfrm>
            <a:off x="595625" y="3756396"/>
            <a:ext cx="4591436" cy="2097811"/>
          </a:xfrm>
          <a:prstGeom prst="rect">
            <a:avLst/>
          </a:prstGeom>
        </p:spPr>
      </p:pic>
    </p:spTree>
    <p:extLst>
      <p:ext uri="{BB962C8B-B14F-4D97-AF65-F5344CB8AC3E}">
        <p14:creationId xmlns:p14="http://schemas.microsoft.com/office/powerpoint/2010/main" val="2518300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3096799" y="223103"/>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10" name="TextBox 10"/>
          <p:cNvSpPr txBox="1"/>
          <p:nvPr/>
        </p:nvSpPr>
        <p:spPr>
          <a:xfrm>
            <a:off x="4990438" y="386485"/>
            <a:ext cx="8307124" cy="987450"/>
          </a:xfrm>
          <a:prstGeom prst="rect">
            <a:avLst/>
          </a:prstGeom>
        </p:spPr>
        <p:txBody>
          <a:bodyPr lIns="0" tIns="0" rIns="0" bIns="0" rtlCol="0" anchor="t">
            <a:spAutoFit/>
          </a:bodyPr>
          <a:lstStyle/>
          <a:p>
            <a:pPr algn="ctr">
              <a:lnSpc>
                <a:spcPts val="7720"/>
              </a:lnSpc>
            </a:pPr>
            <a:r>
              <a:rPr lang="en-US" sz="7083">
                <a:solidFill>
                  <a:srgbClr val="F90303"/>
                </a:solidFill>
                <a:latin typeface="Scripter"/>
              </a:rPr>
              <a:t>handwriting</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2"/>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3"/>
            <a:stretch>
              <a:fillRect/>
            </a:stretch>
          </a:blipFill>
        </p:spPr>
        <p:txBody>
          <a:bodyPr/>
          <a:lstStyle/>
          <a:p>
            <a:endParaRPr lang="en-GB"/>
          </a:p>
        </p:txBody>
      </p:sp>
      <p:pic>
        <p:nvPicPr>
          <p:cNvPr id="1028" name="Picture 4" descr="Kinetic Letters — Warstones Primary School">
            <a:extLst>
              <a:ext uri="{FF2B5EF4-FFF2-40B4-BE49-F238E27FC236}">
                <a16:creationId xmlns:a16="http://schemas.microsoft.com/office/drawing/2014/main" id="{9651B51D-8177-4B78-BB37-191BAF295C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69043" y="1848647"/>
            <a:ext cx="9949912" cy="20815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044C46-A105-4260-B0CE-545CEC101E82}"/>
              </a:ext>
            </a:extLst>
          </p:cNvPr>
          <p:cNvSpPr txBox="1"/>
          <p:nvPr/>
        </p:nvSpPr>
        <p:spPr>
          <a:xfrm>
            <a:off x="221537" y="4105737"/>
            <a:ext cx="5222442" cy="2677656"/>
          </a:xfrm>
          <a:prstGeom prst="rect">
            <a:avLst/>
          </a:prstGeom>
          <a:noFill/>
        </p:spPr>
        <p:txBody>
          <a:bodyPr wrap="square" rtlCol="0">
            <a:spAutoFit/>
          </a:bodyPr>
          <a:lstStyle/>
          <a:p>
            <a:pPr algn="ctr"/>
            <a:r>
              <a:rPr lang="en-GB" sz="2800">
                <a:latin typeface="Sassoon Primary" charset="0"/>
              </a:rPr>
              <a:t>1. Children will be taught to form and write letters correctly, fluently and automatically using the Kinetic Letters handwriting programme.</a:t>
            </a:r>
          </a:p>
        </p:txBody>
      </p:sp>
      <p:sp>
        <p:nvSpPr>
          <p:cNvPr id="22" name="TextBox 21">
            <a:extLst>
              <a:ext uri="{FF2B5EF4-FFF2-40B4-BE49-F238E27FC236}">
                <a16:creationId xmlns:a16="http://schemas.microsoft.com/office/drawing/2014/main" id="{0AD70F03-0922-4EB8-8D97-C6594B90D499}"/>
              </a:ext>
            </a:extLst>
          </p:cNvPr>
          <p:cNvSpPr txBox="1"/>
          <p:nvPr/>
        </p:nvSpPr>
        <p:spPr>
          <a:xfrm>
            <a:off x="5443979" y="4105737"/>
            <a:ext cx="6071262" cy="3539430"/>
          </a:xfrm>
          <a:prstGeom prst="rect">
            <a:avLst/>
          </a:prstGeom>
          <a:noFill/>
        </p:spPr>
        <p:txBody>
          <a:bodyPr wrap="square" rtlCol="0">
            <a:spAutoFit/>
          </a:bodyPr>
          <a:lstStyle/>
          <a:p>
            <a:pPr algn="ctr"/>
            <a:r>
              <a:rPr lang="en-GB" sz="2800">
                <a:latin typeface="Sassoon Primary" charset="0"/>
              </a:rPr>
              <a:t>2. This involves 4 main threads</a:t>
            </a:r>
          </a:p>
          <a:p>
            <a:pPr marL="457200" indent="-457200" algn="ctr">
              <a:buFont typeface="Arial" panose="020B0604020202020204" pitchFamily="34" charset="0"/>
              <a:buChar char="•"/>
            </a:pPr>
            <a:r>
              <a:rPr lang="en-GB" sz="2800">
                <a:latin typeface="Sassoon Primary" charset="0"/>
              </a:rPr>
              <a:t>Making the body stronger</a:t>
            </a:r>
          </a:p>
          <a:p>
            <a:pPr marL="457200" indent="-457200" algn="ctr">
              <a:buFont typeface="Arial" panose="020B0604020202020204" pitchFamily="34" charset="0"/>
              <a:buChar char="•"/>
            </a:pPr>
            <a:r>
              <a:rPr lang="en-GB" sz="2800">
                <a:latin typeface="Sassoon Primary" charset="0"/>
              </a:rPr>
              <a:t>Holding the pencil correctly</a:t>
            </a:r>
          </a:p>
          <a:p>
            <a:pPr marL="457200" indent="-457200" algn="ctr">
              <a:buFont typeface="Arial" panose="020B0604020202020204" pitchFamily="34" charset="0"/>
              <a:buChar char="•"/>
            </a:pPr>
            <a:r>
              <a:rPr lang="en-GB" sz="2800">
                <a:latin typeface="Sassoon Primary" charset="0"/>
              </a:rPr>
              <a:t>Learning the letters</a:t>
            </a:r>
          </a:p>
          <a:p>
            <a:pPr marL="457200" indent="-457200" algn="ctr">
              <a:buFont typeface="Arial" panose="020B0604020202020204" pitchFamily="34" charset="0"/>
              <a:buChar char="•"/>
            </a:pPr>
            <a:r>
              <a:rPr lang="en-GB" sz="2800">
                <a:latin typeface="Sassoon Primary" charset="0"/>
              </a:rPr>
              <a:t>Flow and fluency </a:t>
            </a:r>
          </a:p>
          <a:p>
            <a:pPr marL="457200" indent="-457200" algn="ctr">
              <a:buFont typeface="Arial" panose="020B0604020202020204" pitchFamily="34" charset="0"/>
              <a:buChar char="•"/>
            </a:pPr>
            <a:endParaRPr lang="en-GB" sz="2800">
              <a:latin typeface="Sassoon Primary" charset="0"/>
            </a:endParaRPr>
          </a:p>
          <a:p>
            <a:pPr algn="ctr"/>
            <a:r>
              <a:rPr lang="en-GB" sz="2800">
                <a:latin typeface="Sassoon Primary" charset="0"/>
              </a:rPr>
              <a:t>Joining in later years once previous skills are secured.</a:t>
            </a:r>
          </a:p>
        </p:txBody>
      </p:sp>
      <p:sp>
        <p:nvSpPr>
          <p:cNvPr id="23" name="TextBox 22">
            <a:extLst>
              <a:ext uri="{FF2B5EF4-FFF2-40B4-BE49-F238E27FC236}">
                <a16:creationId xmlns:a16="http://schemas.microsoft.com/office/drawing/2014/main" id="{A6E26EC9-162B-44DF-8536-9F6EEA58852D}"/>
              </a:ext>
            </a:extLst>
          </p:cNvPr>
          <p:cNvSpPr txBox="1"/>
          <p:nvPr/>
        </p:nvSpPr>
        <p:spPr>
          <a:xfrm>
            <a:off x="11995201" y="4133406"/>
            <a:ext cx="5688365" cy="3108543"/>
          </a:xfrm>
          <a:prstGeom prst="rect">
            <a:avLst/>
          </a:prstGeom>
          <a:noFill/>
        </p:spPr>
        <p:txBody>
          <a:bodyPr wrap="square" rtlCol="0">
            <a:spAutoFit/>
          </a:bodyPr>
          <a:lstStyle/>
          <a:p>
            <a:pPr algn="ctr"/>
            <a:r>
              <a:rPr lang="en-GB" sz="2800">
                <a:latin typeface="Sassoon Primary" charset="0"/>
              </a:rPr>
              <a:t>3. Explicit handwriting lessons will taught to all children. </a:t>
            </a:r>
          </a:p>
          <a:p>
            <a:pPr algn="ctr"/>
            <a:endParaRPr lang="en-GB" sz="2800">
              <a:latin typeface="Sassoon Primary" charset="0"/>
            </a:endParaRPr>
          </a:p>
          <a:p>
            <a:pPr algn="ctr"/>
            <a:r>
              <a:rPr lang="en-GB" sz="2800">
                <a:latin typeface="Sassoon Primary" charset="0"/>
              </a:rPr>
              <a:t>Mrs Booth will run a parent workshop in the Autumn term, please come along to find out more! </a:t>
            </a:r>
          </a:p>
        </p:txBody>
      </p:sp>
      <p:grpSp>
        <p:nvGrpSpPr>
          <p:cNvPr id="18" name="Group 5">
            <a:extLst>
              <a:ext uri="{FF2B5EF4-FFF2-40B4-BE49-F238E27FC236}">
                <a16:creationId xmlns:a16="http://schemas.microsoft.com/office/drawing/2014/main" id="{B4FDB086-6720-4BD6-9B8F-A3D4AD0D5AD0}"/>
              </a:ext>
            </a:extLst>
          </p:cNvPr>
          <p:cNvGrpSpPr>
            <a:grpSpLocks/>
          </p:cNvGrpSpPr>
          <p:nvPr/>
        </p:nvGrpSpPr>
        <p:grpSpPr bwMode="auto">
          <a:xfrm>
            <a:off x="3609701" y="7445173"/>
            <a:ext cx="11293704" cy="2791223"/>
            <a:chOff x="107168553" y="113438010"/>
            <a:chExt cx="5849967" cy="1493232"/>
          </a:xfrm>
        </p:grpSpPr>
        <p:pic>
          <p:nvPicPr>
            <p:cNvPr id="1030" name="Picture 6">
              <a:extLst>
                <a:ext uri="{FF2B5EF4-FFF2-40B4-BE49-F238E27FC236}">
                  <a16:creationId xmlns:a16="http://schemas.microsoft.com/office/drawing/2014/main" id="{5491C2A9-5684-4214-894C-56DBCBA075B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68553" y="113438010"/>
              <a:ext cx="992338" cy="14932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E4AFBF91-B916-4095-98C4-80D1B765A91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518382" y="113899869"/>
              <a:ext cx="4500138" cy="10313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3550597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3">
            <a:extLst>
              <a:ext uri="{FF2B5EF4-FFF2-40B4-BE49-F238E27FC236}">
                <a16:creationId xmlns:a16="http://schemas.microsoft.com/office/drawing/2014/main" id="{BF78CE75-B06F-4BDD-9121-8E98391FA641}"/>
              </a:ext>
            </a:extLst>
          </p:cNvPr>
          <p:cNvSpPr/>
          <p:nvPr/>
        </p:nvSpPr>
        <p:spPr>
          <a:xfrm rot="10058262">
            <a:off x="-296846" y="-692218"/>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5127824" y="-1201165"/>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10" name="TextBox 10"/>
          <p:cNvSpPr txBox="1"/>
          <p:nvPr/>
        </p:nvSpPr>
        <p:spPr>
          <a:xfrm>
            <a:off x="3963489" y="214805"/>
            <a:ext cx="10214120" cy="98745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Love of Reading Offer</a:t>
            </a:r>
            <a:endParaRPr lang="en-US" sz="7083">
              <a:solidFill>
                <a:srgbClr val="F90303"/>
              </a:solidFill>
              <a:highlight>
                <a:srgbClr val="FFFF00"/>
              </a:highlight>
              <a:latin typeface="Scripter"/>
            </a:endParaRPr>
          </a:p>
        </p:txBody>
      </p:sp>
      <p:sp>
        <p:nvSpPr>
          <p:cNvPr id="12" name="Freeform 7">
            <a:extLst>
              <a:ext uri="{FF2B5EF4-FFF2-40B4-BE49-F238E27FC236}">
                <a16:creationId xmlns:a16="http://schemas.microsoft.com/office/drawing/2014/main" id="{ACE34AAF-C5BC-4462-9C48-F5CC628F4EA8}"/>
              </a:ext>
            </a:extLst>
          </p:cNvPr>
          <p:cNvSpPr/>
          <p:nvPr/>
        </p:nvSpPr>
        <p:spPr>
          <a:xfrm>
            <a:off x="926451" y="410414"/>
            <a:ext cx="1336035" cy="1165869"/>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4"/>
            <a:stretch>
              <a:fillRect/>
            </a:stretch>
          </a:blipFill>
        </p:spPr>
        <p:txBody>
          <a:bodyPr/>
          <a:lstStyle/>
          <a:p>
            <a:endParaRPr lang="en-GB"/>
          </a:p>
        </p:txBody>
      </p:sp>
      <p:pic>
        <p:nvPicPr>
          <p:cNvPr id="5" name="Picture 4">
            <a:extLst>
              <a:ext uri="{FF2B5EF4-FFF2-40B4-BE49-F238E27FC236}">
                <a16:creationId xmlns:a16="http://schemas.microsoft.com/office/drawing/2014/main" id="{AC673435-788F-441B-B3E1-03E706F47175}"/>
              </a:ext>
            </a:extLst>
          </p:cNvPr>
          <p:cNvPicPr>
            <a:picLocks noChangeAspect="1"/>
          </p:cNvPicPr>
          <p:nvPr/>
        </p:nvPicPr>
        <p:blipFill>
          <a:blip r:embed="rId5"/>
          <a:stretch>
            <a:fillRect/>
          </a:stretch>
        </p:blipFill>
        <p:spPr>
          <a:xfrm>
            <a:off x="1974121" y="2759944"/>
            <a:ext cx="3862773" cy="2383556"/>
          </a:xfrm>
          <a:prstGeom prst="rect">
            <a:avLst/>
          </a:prstGeom>
        </p:spPr>
      </p:pic>
      <p:pic>
        <p:nvPicPr>
          <p:cNvPr id="9" name="Picture 8">
            <a:extLst>
              <a:ext uri="{FF2B5EF4-FFF2-40B4-BE49-F238E27FC236}">
                <a16:creationId xmlns:a16="http://schemas.microsoft.com/office/drawing/2014/main" id="{D2057176-A626-4540-A02C-0FCC017AC73C}"/>
              </a:ext>
            </a:extLst>
          </p:cNvPr>
          <p:cNvPicPr>
            <a:picLocks noChangeAspect="1"/>
          </p:cNvPicPr>
          <p:nvPr/>
        </p:nvPicPr>
        <p:blipFill>
          <a:blip r:embed="rId6"/>
          <a:stretch>
            <a:fillRect/>
          </a:stretch>
        </p:blipFill>
        <p:spPr>
          <a:xfrm>
            <a:off x="5774947" y="2726197"/>
            <a:ext cx="2403288" cy="2771051"/>
          </a:xfrm>
          <a:prstGeom prst="rect">
            <a:avLst/>
          </a:prstGeom>
        </p:spPr>
      </p:pic>
      <p:pic>
        <p:nvPicPr>
          <p:cNvPr id="14" name="Picture 13">
            <a:extLst>
              <a:ext uri="{FF2B5EF4-FFF2-40B4-BE49-F238E27FC236}">
                <a16:creationId xmlns:a16="http://schemas.microsoft.com/office/drawing/2014/main" id="{D374F728-272B-47AB-AC5D-C36B12B6A9D2}"/>
              </a:ext>
            </a:extLst>
          </p:cNvPr>
          <p:cNvPicPr>
            <a:picLocks noChangeAspect="1"/>
          </p:cNvPicPr>
          <p:nvPr/>
        </p:nvPicPr>
        <p:blipFill>
          <a:blip r:embed="rId7"/>
          <a:stretch>
            <a:fillRect/>
          </a:stretch>
        </p:blipFill>
        <p:spPr>
          <a:xfrm>
            <a:off x="681431" y="4363826"/>
            <a:ext cx="2283332" cy="2525629"/>
          </a:xfrm>
          <a:prstGeom prst="rect">
            <a:avLst/>
          </a:prstGeom>
        </p:spPr>
      </p:pic>
      <p:pic>
        <p:nvPicPr>
          <p:cNvPr id="17" name="Picture 16">
            <a:extLst>
              <a:ext uri="{FF2B5EF4-FFF2-40B4-BE49-F238E27FC236}">
                <a16:creationId xmlns:a16="http://schemas.microsoft.com/office/drawing/2014/main" id="{EDB56375-A014-4081-B5C1-9E8DB6423DF7}"/>
              </a:ext>
            </a:extLst>
          </p:cNvPr>
          <p:cNvPicPr>
            <a:picLocks noChangeAspect="1"/>
          </p:cNvPicPr>
          <p:nvPr/>
        </p:nvPicPr>
        <p:blipFill>
          <a:blip r:embed="rId8"/>
          <a:stretch>
            <a:fillRect/>
          </a:stretch>
        </p:blipFill>
        <p:spPr>
          <a:xfrm>
            <a:off x="2971716" y="1086023"/>
            <a:ext cx="2460846" cy="1790154"/>
          </a:xfrm>
          <a:prstGeom prst="rect">
            <a:avLst/>
          </a:prstGeom>
        </p:spPr>
      </p:pic>
      <p:pic>
        <p:nvPicPr>
          <p:cNvPr id="19" name="Picture 18">
            <a:extLst>
              <a:ext uri="{FF2B5EF4-FFF2-40B4-BE49-F238E27FC236}">
                <a16:creationId xmlns:a16="http://schemas.microsoft.com/office/drawing/2014/main" id="{F2B28285-855F-435D-8B90-DED065D71B70}"/>
              </a:ext>
            </a:extLst>
          </p:cNvPr>
          <p:cNvPicPr>
            <a:picLocks noChangeAspect="1"/>
          </p:cNvPicPr>
          <p:nvPr/>
        </p:nvPicPr>
        <p:blipFill>
          <a:blip r:embed="rId9"/>
          <a:stretch>
            <a:fillRect/>
          </a:stretch>
        </p:blipFill>
        <p:spPr>
          <a:xfrm>
            <a:off x="3119347" y="5005812"/>
            <a:ext cx="2165584" cy="2273663"/>
          </a:xfrm>
          <a:prstGeom prst="rect">
            <a:avLst/>
          </a:prstGeom>
        </p:spPr>
      </p:pic>
      <p:pic>
        <p:nvPicPr>
          <p:cNvPr id="2050" name="Picture 2" descr="World Book Day (UK and Ireland) - Wikipedia">
            <a:extLst>
              <a:ext uri="{FF2B5EF4-FFF2-40B4-BE49-F238E27FC236}">
                <a16:creationId xmlns:a16="http://schemas.microsoft.com/office/drawing/2014/main" id="{1CE36A0C-BB49-4A19-B736-16B0AC6DFC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60555" y="410414"/>
            <a:ext cx="3484544" cy="19818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6E100D-703E-47B7-9775-4C228A85ECC0}"/>
              </a:ext>
            </a:extLst>
          </p:cNvPr>
          <p:cNvPicPr>
            <a:picLocks noChangeAspect="1"/>
          </p:cNvPicPr>
          <p:nvPr/>
        </p:nvPicPr>
        <p:blipFill>
          <a:blip r:embed="rId11"/>
          <a:stretch>
            <a:fillRect/>
          </a:stretch>
        </p:blipFill>
        <p:spPr>
          <a:xfrm>
            <a:off x="9637720" y="1906445"/>
            <a:ext cx="2825356" cy="1362672"/>
          </a:xfrm>
          <a:prstGeom prst="rect">
            <a:avLst/>
          </a:prstGeom>
        </p:spPr>
      </p:pic>
      <p:pic>
        <p:nvPicPr>
          <p:cNvPr id="2052" name="Picture 4" descr="Scholastic Book Fair in school | St Edmund's Catholic Primary School">
            <a:extLst>
              <a:ext uri="{FF2B5EF4-FFF2-40B4-BE49-F238E27FC236}">
                <a16:creationId xmlns:a16="http://schemas.microsoft.com/office/drawing/2014/main" id="{ACDBAF1D-48BB-47FC-85C5-3637DE58CC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77058" y="7117390"/>
            <a:ext cx="4667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807A656-A082-4CC4-AD16-5C32AD44EA4B}"/>
              </a:ext>
            </a:extLst>
          </p:cNvPr>
          <p:cNvPicPr>
            <a:picLocks noChangeAspect="1"/>
          </p:cNvPicPr>
          <p:nvPr/>
        </p:nvPicPr>
        <p:blipFill>
          <a:blip r:embed="rId13"/>
          <a:stretch>
            <a:fillRect/>
          </a:stretch>
        </p:blipFill>
        <p:spPr>
          <a:xfrm>
            <a:off x="8994256" y="3253273"/>
            <a:ext cx="3988326" cy="3472382"/>
          </a:xfrm>
          <a:prstGeom prst="rect">
            <a:avLst/>
          </a:prstGeom>
        </p:spPr>
      </p:pic>
      <p:pic>
        <p:nvPicPr>
          <p:cNvPr id="25" name="Picture 24">
            <a:extLst>
              <a:ext uri="{FF2B5EF4-FFF2-40B4-BE49-F238E27FC236}">
                <a16:creationId xmlns:a16="http://schemas.microsoft.com/office/drawing/2014/main" id="{684EB227-E7C0-40D0-8027-C2B3C1C32436}"/>
              </a:ext>
            </a:extLst>
          </p:cNvPr>
          <p:cNvPicPr>
            <a:picLocks noChangeAspect="1"/>
          </p:cNvPicPr>
          <p:nvPr/>
        </p:nvPicPr>
        <p:blipFill>
          <a:blip r:embed="rId14"/>
          <a:stretch>
            <a:fillRect/>
          </a:stretch>
        </p:blipFill>
        <p:spPr>
          <a:xfrm>
            <a:off x="14496241" y="2790595"/>
            <a:ext cx="3110328" cy="3788946"/>
          </a:xfrm>
          <a:prstGeom prst="rect">
            <a:avLst/>
          </a:prstGeom>
          <a:ln w="57150">
            <a:solidFill>
              <a:schemeClr val="tx1"/>
            </a:solidFill>
          </a:ln>
        </p:spPr>
      </p:pic>
      <p:pic>
        <p:nvPicPr>
          <p:cNvPr id="28" name="Picture 2" descr="Children's Library | Morgan County Library">
            <a:extLst>
              <a:ext uri="{FF2B5EF4-FFF2-40B4-BE49-F238E27FC236}">
                <a16:creationId xmlns:a16="http://schemas.microsoft.com/office/drawing/2014/main" id="{49E35A90-6A9B-40C6-9FE2-E4580D1A446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91952" y="7671191"/>
            <a:ext cx="4556802" cy="23852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3BA2619-5D4D-4FE5-AC73-78CD9605056E}"/>
              </a:ext>
            </a:extLst>
          </p:cNvPr>
          <p:cNvPicPr>
            <a:picLocks noChangeAspect="1"/>
          </p:cNvPicPr>
          <p:nvPr/>
        </p:nvPicPr>
        <p:blipFill>
          <a:blip r:embed="rId16"/>
          <a:stretch>
            <a:fillRect/>
          </a:stretch>
        </p:blipFill>
        <p:spPr>
          <a:xfrm>
            <a:off x="3800164" y="7587042"/>
            <a:ext cx="3264796" cy="2385202"/>
          </a:xfrm>
          <a:prstGeom prst="rect">
            <a:avLst/>
          </a:prstGeom>
        </p:spPr>
      </p:pic>
      <p:pic>
        <p:nvPicPr>
          <p:cNvPr id="30" name="Picture 29">
            <a:extLst>
              <a:ext uri="{FF2B5EF4-FFF2-40B4-BE49-F238E27FC236}">
                <a16:creationId xmlns:a16="http://schemas.microsoft.com/office/drawing/2014/main" id="{6182ACFA-4F32-47A5-856C-07382B09AF54}"/>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438525" y="7795562"/>
            <a:ext cx="2041205" cy="1968162"/>
          </a:xfrm>
          <a:prstGeom prst="rect">
            <a:avLst/>
          </a:prstGeom>
        </p:spPr>
      </p:pic>
    </p:spTree>
    <p:extLst>
      <p:ext uri="{BB962C8B-B14F-4D97-AF65-F5344CB8AC3E}">
        <p14:creationId xmlns:p14="http://schemas.microsoft.com/office/powerpoint/2010/main" val="296747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5127824" y="-1201165"/>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962075" y="1202255"/>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3096799" y="223103"/>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10" name="TextBox 10"/>
          <p:cNvSpPr txBox="1"/>
          <p:nvPr/>
        </p:nvSpPr>
        <p:spPr>
          <a:xfrm>
            <a:off x="4990438" y="386485"/>
            <a:ext cx="8307124" cy="987450"/>
          </a:xfrm>
          <a:prstGeom prst="rect">
            <a:avLst/>
          </a:prstGeom>
        </p:spPr>
        <p:txBody>
          <a:bodyPr lIns="0" tIns="0" rIns="0" bIns="0" rtlCol="0" anchor="t">
            <a:spAutoFit/>
          </a:bodyPr>
          <a:lstStyle/>
          <a:p>
            <a:pPr algn="ctr">
              <a:lnSpc>
                <a:spcPts val="7720"/>
              </a:lnSpc>
            </a:pPr>
            <a:r>
              <a:rPr lang="en-US" sz="7083">
                <a:solidFill>
                  <a:srgbClr val="F90303"/>
                </a:solidFill>
                <a:latin typeface="Scripter"/>
              </a:rPr>
              <a:t>Library agreement</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2"/>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446631" y="474209"/>
            <a:ext cx="1336035" cy="1165869"/>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3"/>
            <a:stretch>
              <a:fillRect/>
            </a:stretch>
          </a:blipFill>
        </p:spPr>
        <p:txBody>
          <a:bodyPr/>
          <a:lstStyle/>
          <a:p>
            <a:endParaRPr lang="en-GB"/>
          </a:p>
        </p:txBody>
      </p:sp>
      <p:sp>
        <p:nvSpPr>
          <p:cNvPr id="13" name="TextBox 12">
            <a:extLst>
              <a:ext uri="{FF2B5EF4-FFF2-40B4-BE49-F238E27FC236}">
                <a16:creationId xmlns:a16="http://schemas.microsoft.com/office/drawing/2014/main" id="{C48CCCAA-12BF-4AA4-ABA3-685327228C02}"/>
              </a:ext>
            </a:extLst>
          </p:cNvPr>
          <p:cNvSpPr txBox="1"/>
          <p:nvPr/>
        </p:nvSpPr>
        <p:spPr>
          <a:xfrm>
            <a:off x="8210495" y="2114722"/>
            <a:ext cx="7751580" cy="7478970"/>
          </a:xfrm>
          <a:prstGeom prst="rect">
            <a:avLst/>
          </a:prstGeom>
          <a:noFill/>
        </p:spPr>
        <p:txBody>
          <a:bodyPr wrap="square" rtlCol="0">
            <a:spAutoFit/>
          </a:bodyPr>
          <a:lstStyle/>
          <a:p>
            <a:r>
              <a:rPr lang="en-GB" sz="2400">
                <a:latin typeface="Sassoon Primary" charset="0"/>
              </a:rPr>
              <a:t>This year Mrs Booth has fundraised and been given a significant amount of funding to relaunch our school’s love of reading offer. </a:t>
            </a:r>
          </a:p>
          <a:p>
            <a:endParaRPr lang="en-GB" sz="2400">
              <a:latin typeface="Sassoon Primary" charset="0"/>
            </a:endParaRPr>
          </a:p>
          <a:p>
            <a:r>
              <a:rPr lang="en-GB" sz="2400">
                <a:latin typeface="Sassoon Primary" charset="0"/>
              </a:rPr>
              <a:t>We have purchased over 200 new books and invested in a new scanning system that our class librarians will lead. Each week during class library sessions the librarian will scan in and out the books and check for damages. Please work with us to protect our enhanced offer by reporting damages and losses ahead of weekly sessions so that we can support replacements.</a:t>
            </a:r>
          </a:p>
          <a:p>
            <a:endParaRPr lang="en-GB" sz="2400">
              <a:latin typeface="Sassoon Primary" charset="0"/>
            </a:endParaRPr>
          </a:p>
          <a:p>
            <a:r>
              <a:rPr lang="en-GB" sz="2400">
                <a:latin typeface="Sassoon Primary" charset="0"/>
              </a:rPr>
              <a:t>We hope that this system protects our library offer but also gives our children a sense of responsibility.</a:t>
            </a:r>
          </a:p>
          <a:p>
            <a:endParaRPr lang="en-GB" sz="2400">
              <a:latin typeface="Sassoon Primary" charset="0"/>
            </a:endParaRPr>
          </a:p>
          <a:p>
            <a:r>
              <a:rPr lang="en-GB" sz="2400">
                <a:latin typeface="Sassoon Primary" charset="0"/>
              </a:rPr>
              <a:t>Within the Home School Link books Sept 26 we have added a Library Agreement. Please read the agreement and sign so that your child can take part in weekly lending library sessions. </a:t>
            </a:r>
          </a:p>
        </p:txBody>
      </p:sp>
      <p:pic>
        <p:nvPicPr>
          <p:cNvPr id="14" name="Picture 13">
            <a:extLst>
              <a:ext uri="{FF2B5EF4-FFF2-40B4-BE49-F238E27FC236}">
                <a16:creationId xmlns:a16="http://schemas.microsoft.com/office/drawing/2014/main" id="{DD6164F7-FBD3-441A-B9F8-08B8BFBFC24E}"/>
              </a:ext>
            </a:extLst>
          </p:cNvPr>
          <p:cNvPicPr>
            <a:picLocks noChangeAspect="1"/>
          </p:cNvPicPr>
          <p:nvPr/>
        </p:nvPicPr>
        <p:blipFill>
          <a:blip r:embed="rId14"/>
          <a:stretch>
            <a:fillRect/>
          </a:stretch>
        </p:blipFill>
        <p:spPr>
          <a:xfrm>
            <a:off x="1912687" y="1373935"/>
            <a:ext cx="6041099" cy="8866976"/>
          </a:xfrm>
          <a:prstGeom prst="rect">
            <a:avLst/>
          </a:prstGeom>
        </p:spPr>
      </p:pic>
    </p:spTree>
    <p:extLst>
      <p:ext uri="{BB962C8B-B14F-4D97-AF65-F5344CB8AC3E}">
        <p14:creationId xmlns:p14="http://schemas.microsoft.com/office/powerpoint/2010/main" val="1399386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err="1">
                <a:solidFill>
                  <a:srgbClr val="F90303"/>
                </a:solidFill>
                <a:latin typeface="Scripter"/>
              </a:rPr>
              <a:t>Maths</a:t>
            </a:r>
            <a:endParaRPr lang="en-US" sz="7083">
              <a:solidFill>
                <a:srgbClr val="F90303"/>
              </a:solidFill>
              <a:latin typeface="Scripter"/>
            </a:endParaRPr>
          </a:p>
        </p:txBody>
      </p:sp>
      <p:pic>
        <p:nvPicPr>
          <p:cNvPr id="13" name="Picture 12">
            <a:extLst>
              <a:ext uri="{FF2B5EF4-FFF2-40B4-BE49-F238E27FC236}">
                <a16:creationId xmlns:a16="http://schemas.microsoft.com/office/drawing/2014/main" id="{25751544-8113-48C8-AA75-3D122B355D42}"/>
              </a:ext>
            </a:extLst>
          </p:cNvPr>
          <p:cNvPicPr>
            <a:picLocks noChangeAspect="1"/>
          </p:cNvPicPr>
          <p:nvPr/>
        </p:nvPicPr>
        <p:blipFill>
          <a:blip r:embed="rId14"/>
          <a:stretch>
            <a:fillRect/>
          </a:stretch>
        </p:blipFill>
        <p:spPr>
          <a:xfrm>
            <a:off x="404223" y="2532242"/>
            <a:ext cx="9142329" cy="5482309"/>
          </a:xfrm>
          <a:prstGeom prst="rect">
            <a:avLst/>
          </a:prstGeom>
        </p:spPr>
      </p:pic>
      <p:pic>
        <p:nvPicPr>
          <p:cNvPr id="14" name="Picture 13">
            <a:extLst>
              <a:ext uri="{FF2B5EF4-FFF2-40B4-BE49-F238E27FC236}">
                <a16:creationId xmlns:a16="http://schemas.microsoft.com/office/drawing/2014/main" id="{F8A3AD45-A4EA-4AD6-AD62-D46074B20BE1}"/>
              </a:ext>
            </a:extLst>
          </p:cNvPr>
          <p:cNvPicPr>
            <a:picLocks noChangeAspect="1"/>
          </p:cNvPicPr>
          <p:nvPr/>
        </p:nvPicPr>
        <p:blipFill>
          <a:blip r:embed="rId15"/>
          <a:stretch>
            <a:fillRect/>
          </a:stretch>
        </p:blipFill>
        <p:spPr>
          <a:xfrm>
            <a:off x="410681" y="7922202"/>
            <a:ext cx="9234988" cy="2362798"/>
          </a:xfrm>
          <a:prstGeom prst="rect">
            <a:avLst/>
          </a:prstGeom>
        </p:spPr>
      </p:pic>
      <p:pic>
        <p:nvPicPr>
          <p:cNvPr id="15" name="Picture 2" descr="White Rose Maths — All Saints C of E Primary School">
            <a:extLst>
              <a:ext uri="{FF2B5EF4-FFF2-40B4-BE49-F238E27FC236}">
                <a16:creationId xmlns:a16="http://schemas.microsoft.com/office/drawing/2014/main" id="{584040DF-A0BD-42E3-9818-5741502795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81784" y="4563230"/>
            <a:ext cx="2492081" cy="24920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r Debbie Morgan CBE on Twitter: &quot;Loved the buzz at the Mastering Number  taster session. Thankyou everyone for attending @MathsHubs @ncetm  @numberblocks More details here: https://t.co/RwV722kcKq  https://t.co/Dkklmhb3xA&quot; / Twitter">
            <a:extLst>
              <a:ext uri="{FF2B5EF4-FFF2-40B4-BE49-F238E27FC236}">
                <a16:creationId xmlns:a16="http://schemas.microsoft.com/office/drawing/2014/main" id="{567C0812-2E9A-467F-90D3-A18DC98CE8C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53408" y="7315490"/>
            <a:ext cx="4266232" cy="23617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D53DC9-C064-4AEF-84D1-6F9A7F82F9BC}"/>
              </a:ext>
            </a:extLst>
          </p:cNvPr>
          <p:cNvPicPr>
            <a:picLocks noChangeAspect="1"/>
          </p:cNvPicPr>
          <p:nvPr/>
        </p:nvPicPr>
        <p:blipFill>
          <a:blip r:embed="rId18"/>
          <a:stretch>
            <a:fillRect/>
          </a:stretch>
        </p:blipFill>
        <p:spPr>
          <a:xfrm>
            <a:off x="10112048" y="2024299"/>
            <a:ext cx="3782631" cy="1760234"/>
          </a:xfrm>
          <a:prstGeom prst="rect">
            <a:avLst/>
          </a:prstGeom>
        </p:spPr>
      </p:pic>
      <p:sp>
        <p:nvSpPr>
          <p:cNvPr id="7" name="Rectangle: Folded Corner 6">
            <a:extLst>
              <a:ext uri="{FF2B5EF4-FFF2-40B4-BE49-F238E27FC236}">
                <a16:creationId xmlns:a16="http://schemas.microsoft.com/office/drawing/2014/main" id="{83BC3536-7FC2-40D2-A887-91ED41FE78B5}"/>
              </a:ext>
            </a:extLst>
          </p:cNvPr>
          <p:cNvSpPr/>
          <p:nvPr/>
        </p:nvSpPr>
        <p:spPr>
          <a:xfrm>
            <a:off x="9807510" y="4044711"/>
            <a:ext cx="3900345" cy="3100990"/>
          </a:xfrm>
          <a:prstGeom prst="foldedCorner">
            <a:avLst/>
          </a:prstGeom>
          <a:solidFill>
            <a:srgbClr val="FF4B4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BF704C5-DDC8-4FF7-AD97-4DCB73F853E8}"/>
              </a:ext>
            </a:extLst>
          </p:cNvPr>
          <p:cNvSpPr txBox="1"/>
          <p:nvPr/>
        </p:nvSpPr>
        <p:spPr>
          <a:xfrm>
            <a:off x="9821391" y="4231305"/>
            <a:ext cx="3714826"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solidFill>
                  <a:srgbClr val="000000"/>
                </a:solidFill>
                <a:latin typeface="SassoonPrimaryInfant"/>
              </a:rPr>
              <a:t>We follow a scheme called ‘W</a:t>
            </a:r>
            <a:r>
              <a:rPr lang="en-GB" b="0" i="0">
                <a:solidFill>
                  <a:srgbClr val="000000"/>
                </a:solidFill>
                <a:effectLst/>
                <a:latin typeface="SassoonPrimaryInfant"/>
              </a:rPr>
              <a:t>hite rose Maths’ and also use ‘Mastery Number’ to aid questioning and deeper level thinking.</a:t>
            </a:r>
          </a:p>
          <a:p>
            <a:pPr marL="285750" indent="-285750">
              <a:buFont typeface="Arial" panose="020B0604020202020204" pitchFamily="34" charset="0"/>
              <a:buChar char="•"/>
            </a:pPr>
            <a:r>
              <a:rPr lang="en-GB">
                <a:solidFill>
                  <a:srgbClr val="000000"/>
                </a:solidFill>
                <a:latin typeface="SassoonPrimaryInfant" pitchFamily="2" charset="0"/>
              </a:rPr>
              <a:t>The learning environment is set up so that the children can learn through varied fluency</a:t>
            </a:r>
            <a:r>
              <a:rPr lang="en-GB">
                <a:solidFill>
                  <a:srgbClr val="000000"/>
                </a:solidFill>
                <a:latin typeface="SassoonCRInfant" panose="02010503020300020003" pitchFamily="2" charset="0"/>
              </a:rPr>
              <a:t>.  </a:t>
            </a:r>
            <a:endParaRPr lang="en-GB">
              <a:latin typeface="SassoonCRInfant" panose="02010503020300020003" pitchFamily="2" charset="0"/>
            </a:endParaRPr>
          </a:p>
        </p:txBody>
      </p:sp>
    </p:spTree>
    <p:extLst>
      <p:ext uri="{BB962C8B-B14F-4D97-AF65-F5344CB8AC3E}">
        <p14:creationId xmlns:p14="http://schemas.microsoft.com/office/powerpoint/2010/main" val="3861546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err="1">
                <a:solidFill>
                  <a:srgbClr val="F90303"/>
                </a:solidFill>
                <a:latin typeface="Scripter"/>
              </a:rPr>
              <a:t>Maths</a:t>
            </a:r>
            <a:endParaRPr lang="en-US" sz="7083">
              <a:solidFill>
                <a:srgbClr val="F90303"/>
              </a:solidFill>
              <a:latin typeface="Scripter"/>
            </a:endParaRPr>
          </a:p>
        </p:txBody>
      </p:sp>
      <p:pic>
        <p:nvPicPr>
          <p:cNvPr id="8" name="Picture 7">
            <a:extLst>
              <a:ext uri="{FF2B5EF4-FFF2-40B4-BE49-F238E27FC236}">
                <a16:creationId xmlns:a16="http://schemas.microsoft.com/office/drawing/2014/main" id="{78037C02-9C62-46AA-AB16-D4F607AF5D20}"/>
              </a:ext>
            </a:extLst>
          </p:cNvPr>
          <p:cNvPicPr>
            <a:picLocks noChangeAspect="1"/>
          </p:cNvPicPr>
          <p:nvPr/>
        </p:nvPicPr>
        <p:blipFill>
          <a:blip r:embed="rId14"/>
          <a:stretch>
            <a:fillRect/>
          </a:stretch>
        </p:blipFill>
        <p:spPr>
          <a:xfrm>
            <a:off x="681431" y="3279998"/>
            <a:ext cx="2791215" cy="1295581"/>
          </a:xfrm>
          <a:prstGeom prst="rect">
            <a:avLst/>
          </a:prstGeom>
        </p:spPr>
      </p:pic>
      <p:pic>
        <p:nvPicPr>
          <p:cNvPr id="18" name="Picture 17">
            <a:extLst>
              <a:ext uri="{FF2B5EF4-FFF2-40B4-BE49-F238E27FC236}">
                <a16:creationId xmlns:a16="http://schemas.microsoft.com/office/drawing/2014/main" id="{DB27F72C-6D31-4884-A18B-8383521F3C52}"/>
              </a:ext>
            </a:extLst>
          </p:cNvPr>
          <p:cNvPicPr>
            <a:picLocks noChangeAspect="1"/>
          </p:cNvPicPr>
          <p:nvPr/>
        </p:nvPicPr>
        <p:blipFill>
          <a:blip r:embed="rId15"/>
          <a:stretch>
            <a:fillRect/>
          </a:stretch>
        </p:blipFill>
        <p:spPr>
          <a:xfrm>
            <a:off x="4354821" y="2681561"/>
            <a:ext cx="2966311" cy="2114368"/>
          </a:xfrm>
          <a:prstGeom prst="rect">
            <a:avLst/>
          </a:prstGeom>
        </p:spPr>
      </p:pic>
      <p:pic>
        <p:nvPicPr>
          <p:cNvPr id="3074" name="Picture 2" descr="Transparent Counters - Set of 250 - by Learning Resources LER0131 | Primary  ICT">
            <a:extLst>
              <a:ext uri="{FF2B5EF4-FFF2-40B4-BE49-F238E27FC236}">
                <a16:creationId xmlns:a16="http://schemas.microsoft.com/office/drawing/2014/main" id="{653414B5-AEE5-4BB9-8296-D7A2772F25A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8620" y="2326671"/>
            <a:ext cx="3121630" cy="31216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185EA52-5034-4483-9847-909C3FB2D542}"/>
              </a:ext>
            </a:extLst>
          </p:cNvPr>
          <p:cNvPicPr>
            <a:picLocks noChangeAspect="1"/>
          </p:cNvPicPr>
          <p:nvPr/>
        </p:nvPicPr>
        <p:blipFill>
          <a:blip r:embed="rId17"/>
          <a:stretch>
            <a:fillRect/>
          </a:stretch>
        </p:blipFill>
        <p:spPr>
          <a:xfrm>
            <a:off x="1133643" y="5622980"/>
            <a:ext cx="2966311" cy="3104278"/>
          </a:xfrm>
          <a:prstGeom prst="rect">
            <a:avLst/>
          </a:prstGeom>
        </p:spPr>
      </p:pic>
      <p:pic>
        <p:nvPicPr>
          <p:cNvPr id="22" name="Picture 21">
            <a:extLst>
              <a:ext uri="{FF2B5EF4-FFF2-40B4-BE49-F238E27FC236}">
                <a16:creationId xmlns:a16="http://schemas.microsoft.com/office/drawing/2014/main" id="{E422A984-1A68-47BD-A291-82012ADCD607}"/>
              </a:ext>
            </a:extLst>
          </p:cNvPr>
          <p:cNvPicPr>
            <a:picLocks noChangeAspect="1"/>
          </p:cNvPicPr>
          <p:nvPr/>
        </p:nvPicPr>
        <p:blipFill>
          <a:blip r:embed="rId18"/>
          <a:stretch>
            <a:fillRect/>
          </a:stretch>
        </p:blipFill>
        <p:spPr>
          <a:xfrm>
            <a:off x="4967605" y="6585249"/>
            <a:ext cx="3227626" cy="3104277"/>
          </a:xfrm>
          <a:prstGeom prst="rect">
            <a:avLst/>
          </a:prstGeom>
        </p:spPr>
      </p:pic>
      <p:pic>
        <p:nvPicPr>
          <p:cNvPr id="24" name="Picture 23">
            <a:extLst>
              <a:ext uri="{FF2B5EF4-FFF2-40B4-BE49-F238E27FC236}">
                <a16:creationId xmlns:a16="http://schemas.microsoft.com/office/drawing/2014/main" id="{1924D997-5037-4D50-9DE0-CB0FE2D9114B}"/>
              </a:ext>
            </a:extLst>
          </p:cNvPr>
          <p:cNvPicPr>
            <a:picLocks noChangeAspect="1"/>
          </p:cNvPicPr>
          <p:nvPr/>
        </p:nvPicPr>
        <p:blipFill>
          <a:blip r:embed="rId19"/>
          <a:stretch>
            <a:fillRect/>
          </a:stretch>
        </p:blipFill>
        <p:spPr>
          <a:xfrm>
            <a:off x="9217057" y="6135369"/>
            <a:ext cx="5837595" cy="1375433"/>
          </a:xfrm>
          <a:prstGeom prst="rect">
            <a:avLst/>
          </a:prstGeom>
        </p:spPr>
      </p:pic>
      <p:pic>
        <p:nvPicPr>
          <p:cNvPr id="26" name="Picture 25">
            <a:extLst>
              <a:ext uri="{FF2B5EF4-FFF2-40B4-BE49-F238E27FC236}">
                <a16:creationId xmlns:a16="http://schemas.microsoft.com/office/drawing/2014/main" id="{6AAF41C7-A253-432C-B717-3BC6D2795961}"/>
              </a:ext>
            </a:extLst>
          </p:cNvPr>
          <p:cNvPicPr>
            <a:picLocks noChangeAspect="1"/>
          </p:cNvPicPr>
          <p:nvPr/>
        </p:nvPicPr>
        <p:blipFill>
          <a:blip r:embed="rId20"/>
          <a:stretch>
            <a:fillRect/>
          </a:stretch>
        </p:blipFill>
        <p:spPr>
          <a:xfrm>
            <a:off x="8536817" y="8392527"/>
            <a:ext cx="7286865" cy="1287582"/>
          </a:xfrm>
          <a:prstGeom prst="rect">
            <a:avLst/>
          </a:prstGeom>
        </p:spPr>
      </p:pic>
      <p:pic>
        <p:nvPicPr>
          <p:cNvPr id="28" name="Picture 27">
            <a:extLst>
              <a:ext uri="{FF2B5EF4-FFF2-40B4-BE49-F238E27FC236}">
                <a16:creationId xmlns:a16="http://schemas.microsoft.com/office/drawing/2014/main" id="{B95392AF-319C-47C6-8C9F-8C408BEB6807}"/>
              </a:ext>
            </a:extLst>
          </p:cNvPr>
          <p:cNvPicPr>
            <a:picLocks noChangeAspect="1"/>
          </p:cNvPicPr>
          <p:nvPr/>
        </p:nvPicPr>
        <p:blipFill>
          <a:blip r:embed="rId21"/>
          <a:stretch>
            <a:fillRect/>
          </a:stretch>
        </p:blipFill>
        <p:spPr>
          <a:xfrm>
            <a:off x="13070137" y="3553439"/>
            <a:ext cx="2057687" cy="2219635"/>
          </a:xfrm>
          <a:prstGeom prst="rect">
            <a:avLst/>
          </a:prstGeom>
        </p:spPr>
      </p:pic>
    </p:spTree>
    <p:extLst>
      <p:ext uri="{BB962C8B-B14F-4D97-AF65-F5344CB8AC3E}">
        <p14:creationId xmlns:p14="http://schemas.microsoft.com/office/powerpoint/2010/main" val="209782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498272">
            <a:off x="-2150700" y="9079272"/>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624274" y="-200016"/>
            <a:ext cx="10334997" cy="1181221"/>
          </a:xfrm>
          <a:prstGeom prst="rect">
            <a:avLst/>
          </a:prstGeom>
        </p:spPr>
        <p:txBody>
          <a:bodyPr wrap="square" lIns="0" tIns="0" rIns="0" bIns="0" rtlCol="0" anchor="t">
            <a:spAutoFit/>
          </a:bodyPr>
          <a:lstStyle/>
          <a:p>
            <a:pPr algn="ctr">
              <a:lnSpc>
                <a:spcPts val="11124"/>
              </a:lnSpc>
            </a:pPr>
            <a:r>
              <a:rPr lang="en-US" sz="4800">
                <a:solidFill>
                  <a:srgbClr val="F90303"/>
                </a:solidFill>
                <a:latin typeface="Scripter"/>
              </a:rPr>
              <a:t>Children First Learning partnership</a:t>
            </a:r>
          </a:p>
        </p:txBody>
      </p:sp>
      <p:sp>
        <p:nvSpPr>
          <p:cNvPr id="9" name="Freeform 9"/>
          <p:cNvSpPr/>
          <p:nvPr/>
        </p:nvSpPr>
        <p:spPr>
          <a:xfrm>
            <a:off x="298683" y="237509"/>
            <a:ext cx="651182" cy="937566"/>
          </a:xfrm>
          <a:custGeom>
            <a:avLst/>
            <a:gdLst/>
            <a:ahLst/>
            <a:cxnLst/>
            <a:rect l="l" t="t" r="r" b="b"/>
            <a:pathLst>
              <a:path w="651182" h="937566">
                <a:moveTo>
                  <a:pt x="0" y="0"/>
                </a:moveTo>
                <a:lnTo>
                  <a:pt x="651182" y="0"/>
                </a:lnTo>
                <a:lnTo>
                  <a:pt x="651182" y="937565"/>
                </a:lnTo>
                <a:lnTo>
                  <a:pt x="0" y="9375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22915874" y="442053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6"/>
            <a:stretch>
              <a:fillRect/>
            </a:stretch>
          </a:blipFill>
        </p:spPr>
        <p:txBody>
          <a:bodyPr/>
          <a:lstStyle/>
          <a:p>
            <a:endParaRPr lang="en-GB"/>
          </a:p>
        </p:txBody>
      </p:sp>
      <p:pic>
        <p:nvPicPr>
          <p:cNvPr id="13" name="Picture 12">
            <a:extLst>
              <a:ext uri="{FF2B5EF4-FFF2-40B4-BE49-F238E27FC236}">
                <a16:creationId xmlns:a16="http://schemas.microsoft.com/office/drawing/2014/main" id="{05FDA835-AC58-49F8-898B-1D6A3CD8C15D}"/>
              </a:ext>
            </a:extLst>
          </p:cNvPr>
          <p:cNvPicPr>
            <a:picLocks noChangeAspect="1"/>
          </p:cNvPicPr>
          <p:nvPr/>
        </p:nvPicPr>
        <p:blipFill>
          <a:blip r:embed="rId7"/>
          <a:stretch>
            <a:fillRect/>
          </a:stretch>
        </p:blipFill>
        <p:spPr>
          <a:xfrm>
            <a:off x="1867649" y="981205"/>
            <a:ext cx="6064239" cy="8507772"/>
          </a:xfrm>
          <a:prstGeom prst="rect">
            <a:avLst/>
          </a:prstGeom>
        </p:spPr>
      </p:pic>
      <p:pic>
        <p:nvPicPr>
          <p:cNvPr id="15" name="Picture 14">
            <a:extLst>
              <a:ext uri="{FF2B5EF4-FFF2-40B4-BE49-F238E27FC236}">
                <a16:creationId xmlns:a16="http://schemas.microsoft.com/office/drawing/2014/main" id="{43C4B87B-6547-4793-B20B-8D896BC4BAAF}"/>
              </a:ext>
            </a:extLst>
          </p:cNvPr>
          <p:cNvPicPr>
            <a:picLocks noChangeAspect="1"/>
          </p:cNvPicPr>
          <p:nvPr/>
        </p:nvPicPr>
        <p:blipFill rotWithShape="1">
          <a:blip r:embed="rId8"/>
          <a:srcRect l="1926" r="2303"/>
          <a:stretch/>
        </p:blipFill>
        <p:spPr>
          <a:xfrm>
            <a:off x="10950122" y="194353"/>
            <a:ext cx="6587116" cy="955279"/>
          </a:xfrm>
          <a:prstGeom prst="rect">
            <a:avLst/>
          </a:prstGeom>
        </p:spPr>
      </p:pic>
      <p:sp>
        <p:nvSpPr>
          <p:cNvPr id="17" name="TextBox 16">
            <a:extLst>
              <a:ext uri="{FF2B5EF4-FFF2-40B4-BE49-F238E27FC236}">
                <a16:creationId xmlns:a16="http://schemas.microsoft.com/office/drawing/2014/main" id="{37F79F44-1E42-4F2E-8495-AAE236EF6D27}"/>
              </a:ext>
            </a:extLst>
          </p:cNvPr>
          <p:cNvSpPr txBox="1"/>
          <p:nvPr/>
        </p:nvSpPr>
        <p:spPr>
          <a:xfrm>
            <a:off x="2638606" y="9488977"/>
            <a:ext cx="4060812" cy="584775"/>
          </a:xfrm>
          <a:prstGeom prst="rect">
            <a:avLst/>
          </a:prstGeom>
          <a:noFill/>
        </p:spPr>
        <p:txBody>
          <a:bodyPr wrap="square">
            <a:spAutoFit/>
          </a:bodyPr>
          <a:lstStyle/>
          <a:p>
            <a:r>
              <a:rPr lang="en-GB" sz="3200">
                <a:hlinkClick r:id="rId9"/>
              </a:rPr>
              <a:t>https://cflptrust.co.uk/</a:t>
            </a:r>
            <a:r>
              <a:rPr lang="en-GB" sz="3200"/>
              <a:t> </a:t>
            </a:r>
          </a:p>
        </p:txBody>
      </p:sp>
      <p:pic>
        <p:nvPicPr>
          <p:cNvPr id="1026" name="Picture 2" descr="Clean professional poster explaining benefits of being part of The Children First Learning Partnership trust">
            <a:extLst>
              <a:ext uri="{FF2B5EF4-FFF2-40B4-BE49-F238E27FC236}">
                <a16:creationId xmlns:a16="http://schemas.microsoft.com/office/drawing/2014/main" id="{5EA5CC04-E5D6-401F-8C02-C9252918AA9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344"/>
          <a:stretch/>
        </p:blipFill>
        <p:spPr bwMode="auto">
          <a:xfrm>
            <a:off x="10800150" y="1109778"/>
            <a:ext cx="6896210" cy="896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7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788934" y="237014"/>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98745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Outside classroom</a:t>
            </a:r>
          </a:p>
        </p:txBody>
      </p:sp>
      <p:pic>
        <p:nvPicPr>
          <p:cNvPr id="13" name="Picture 12">
            <a:extLst>
              <a:ext uri="{FF2B5EF4-FFF2-40B4-BE49-F238E27FC236}">
                <a16:creationId xmlns:a16="http://schemas.microsoft.com/office/drawing/2014/main" id="{1599D3CE-1B84-4A4C-AEDF-C957EF3BC269}"/>
              </a:ext>
            </a:extLst>
          </p:cNvPr>
          <p:cNvPicPr>
            <a:picLocks noChangeAspect="1"/>
          </p:cNvPicPr>
          <p:nvPr/>
        </p:nvPicPr>
        <p:blipFill>
          <a:blip r:embed="rId14"/>
          <a:stretch>
            <a:fillRect/>
          </a:stretch>
        </p:blipFill>
        <p:spPr>
          <a:xfrm>
            <a:off x="4648200" y="2743159"/>
            <a:ext cx="8297433" cy="2972215"/>
          </a:xfrm>
          <a:prstGeom prst="rect">
            <a:avLst/>
          </a:prstGeom>
        </p:spPr>
      </p:pic>
      <p:pic>
        <p:nvPicPr>
          <p:cNvPr id="16" name="Picture 15">
            <a:extLst>
              <a:ext uri="{FF2B5EF4-FFF2-40B4-BE49-F238E27FC236}">
                <a16:creationId xmlns:a16="http://schemas.microsoft.com/office/drawing/2014/main" id="{9A4B6817-FA9D-44E0-8780-14192D11520A}"/>
              </a:ext>
            </a:extLst>
          </p:cNvPr>
          <p:cNvPicPr>
            <a:picLocks noChangeAspect="1"/>
          </p:cNvPicPr>
          <p:nvPr/>
        </p:nvPicPr>
        <p:blipFill>
          <a:blip r:embed="rId15"/>
          <a:stretch>
            <a:fillRect/>
          </a:stretch>
        </p:blipFill>
        <p:spPr>
          <a:xfrm>
            <a:off x="3967171" y="6225238"/>
            <a:ext cx="3429479" cy="3362794"/>
          </a:xfrm>
          <a:prstGeom prst="rect">
            <a:avLst/>
          </a:prstGeom>
        </p:spPr>
      </p:pic>
      <p:pic>
        <p:nvPicPr>
          <p:cNvPr id="18" name="Picture 17">
            <a:extLst>
              <a:ext uri="{FF2B5EF4-FFF2-40B4-BE49-F238E27FC236}">
                <a16:creationId xmlns:a16="http://schemas.microsoft.com/office/drawing/2014/main" id="{4CD1D5FD-EA41-45B3-94F8-4DB381DCA471}"/>
              </a:ext>
            </a:extLst>
          </p:cNvPr>
          <p:cNvPicPr>
            <a:picLocks noChangeAspect="1"/>
          </p:cNvPicPr>
          <p:nvPr/>
        </p:nvPicPr>
        <p:blipFill>
          <a:blip r:embed="rId16"/>
          <a:stretch>
            <a:fillRect/>
          </a:stretch>
        </p:blipFill>
        <p:spPr>
          <a:xfrm>
            <a:off x="7734515" y="6199169"/>
            <a:ext cx="3298331" cy="3362794"/>
          </a:xfrm>
          <a:prstGeom prst="rect">
            <a:avLst/>
          </a:prstGeom>
        </p:spPr>
      </p:pic>
      <p:pic>
        <p:nvPicPr>
          <p:cNvPr id="20" name="Picture 19">
            <a:extLst>
              <a:ext uri="{FF2B5EF4-FFF2-40B4-BE49-F238E27FC236}">
                <a16:creationId xmlns:a16="http://schemas.microsoft.com/office/drawing/2014/main" id="{5A49841B-7DEE-4782-881B-A9EFC9987C1C}"/>
              </a:ext>
            </a:extLst>
          </p:cNvPr>
          <p:cNvPicPr>
            <a:picLocks noChangeAspect="1"/>
          </p:cNvPicPr>
          <p:nvPr/>
        </p:nvPicPr>
        <p:blipFill>
          <a:blip r:embed="rId17"/>
          <a:stretch>
            <a:fillRect/>
          </a:stretch>
        </p:blipFill>
        <p:spPr>
          <a:xfrm>
            <a:off x="11433375" y="6199169"/>
            <a:ext cx="3024515" cy="3388863"/>
          </a:xfrm>
          <a:prstGeom prst="rect">
            <a:avLst/>
          </a:prstGeom>
        </p:spPr>
      </p:pic>
    </p:spTree>
    <p:extLst>
      <p:ext uri="{BB962C8B-B14F-4D97-AF65-F5344CB8AC3E}">
        <p14:creationId xmlns:p14="http://schemas.microsoft.com/office/powerpoint/2010/main" val="3531770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82073" y="-710962"/>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198090" y="31441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0926454" y="2825232"/>
            <a:ext cx="6288613" cy="3065904"/>
          </a:xfrm>
          <a:prstGeom prst="rect">
            <a:avLst/>
          </a:prstGeom>
        </p:spPr>
        <p:txBody>
          <a:bodyPr wrap="square" lIns="0" tIns="0" rIns="0" bIns="0" rtlCol="0" anchor="t">
            <a:spAutoFit/>
          </a:bodyPr>
          <a:lstStyle/>
          <a:p>
            <a:pPr marL="571500" indent="-571500">
              <a:lnSpc>
                <a:spcPts val="4135"/>
              </a:lnSpc>
              <a:buFont typeface="Arial" panose="020B0604020202020204" pitchFamily="34" charset="0"/>
              <a:buChar char="•"/>
            </a:pPr>
            <a:r>
              <a:rPr lang="en-US">
                <a:solidFill>
                  <a:srgbClr val="FF0000"/>
                </a:solidFill>
                <a:latin typeface="Scripter"/>
              </a:rPr>
              <a:t>Weekly drop-in sessions</a:t>
            </a:r>
          </a:p>
          <a:p>
            <a:pPr marL="571500" indent="-571500">
              <a:lnSpc>
                <a:spcPts val="4135"/>
              </a:lnSpc>
              <a:buFont typeface="Arial" panose="020B0604020202020204" pitchFamily="34" charset="0"/>
              <a:buChar char="•"/>
            </a:pPr>
            <a:r>
              <a:rPr lang="en-US">
                <a:solidFill>
                  <a:srgbClr val="FF0000"/>
                </a:solidFill>
                <a:latin typeface="Scripter"/>
              </a:rPr>
              <a:t>Parent’s evening</a:t>
            </a:r>
          </a:p>
          <a:p>
            <a:pPr marL="571500" indent="-571500">
              <a:lnSpc>
                <a:spcPts val="4135"/>
              </a:lnSpc>
              <a:buFont typeface="Arial" panose="020B0604020202020204" pitchFamily="34" charset="0"/>
              <a:buChar char="•"/>
            </a:pPr>
            <a:r>
              <a:rPr lang="en-US">
                <a:solidFill>
                  <a:srgbClr val="FF0000"/>
                </a:solidFill>
                <a:latin typeface="Scripter"/>
              </a:rPr>
              <a:t>Reports</a:t>
            </a:r>
          </a:p>
          <a:p>
            <a:pPr marL="571500" indent="-571500">
              <a:lnSpc>
                <a:spcPts val="4135"/>
              </a:lnSpc>
              <a:buFont typeface="Arial" panose="020B0604020202020204" pitchFamily="34" charset="0"/>
              <a:buChar char="•"/>
            </a:pPr>
            <a:r>
              <a:rPr lang="en-US">
                <a:solidFill>
                  <a:srgbClr val="FF0000"/>
                </a:solidFill>
                <a:latin typeface="Scripter"/>
              </a:rPr>
              <a:t>Evidence Me</a:t>
            </a:r>
          </a:p>
          <a:p>
            <a:pPr marL="571500" indent="-571500">
              <a:lnSpc>
                <a:spcPts val="4135"/>
              </a:lnSpc>
              <a:buFont typeface="Arial" panose="020B0604020202020204" pitchFamily="34" charset="0"/>
              <a:buChar char="•"/>
            </a:pPr>
            <a:r>
              <a:rPr lang="en-US">
                <a:solidFill>
                  <a:srgbClr val="FF0000"/>
                </a:solidFill>
                <a:latin typeface="Scripter"/>
              </a:rPr>
              <a:t>Learning together sessions</a:t>
            </a:r>
          </a:p>
          <a:p>
            <a:pPr marL="571500" indent="-571500">
              <a:lnSpc>
                <a:spcPts val="4135"/>
              </a:lnSpc>
              <a:buFont typeface="Arial" panose="020B0604020202020204" pitchFamily="34" charset="0"/>
              <a:buChar char="•"/>
            </a:pPr>
            <a:r>
              <a:rPr lang="en-US">
                <a:solidFill>
                  <a:srgbClr val="FF0000"/>
                </a:solidFill>
                <a:latin typeface="Scripter"/>
              </a:rPr>
              <a:t>LEARNING FOR LIFE CHALLENGES </a:t>
            </a:r>
          </a:p>
        </p:txBody>
      </p:sp>
      <p:sp>
        <p:nvSpPr>
          <p:cNvPr id="10" name="TextBox 10"/>
          <p:cNvSpPr txBox="1"/>
          <p:nvPr/>
        </p:nvSpPr>
        <p:spPr>
          <a:xfrm>
            <a:off x="4449941" y="178388"/>
            <a:ext cx="10478162" cy="197490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Supporting your child at home</a:t>
            </a:r>
          </a:p>
        </p:txBody>
      </p:sp>
      <p:sp>
        <p:nvSpPr>
          <p:cNvPr id="15" name="TextBox 14">
            <a:extLst>
              <a:ext uri="{FF2B5EF4-FFF2-40B4-BE49-F238E27FC236}">
                <a16:creationId xmlns:a16="http://schemas.microsoft.com/office/drawing/2014/main" id="{675A3115-240F-4172-8F3D-71BA8F31AECD}"/>
              </a:ext>
            </a:extLst>
          </p:cNvPr>
          <p:cNvSpPr txBox="1"/>
          <p:nvPr/>
        </p:nvSpPr>
        <p:spPr>
          <a:xfrm>
            <a:off x="4826429" y="2153288"/>
            <a:ext cx="9725186" cy="646331"/>
          </a:xfrm>
          <a:prstGeom prst="rect">
            <a:avLst/>
          </a:prstGeom>
          <a:noFill/>
        </p:spPr>
        <p:txBody>
          <a:bodyPr wrap="square">
            <a:spAutoFit/>
          </a:bodyPr>
          <a:lstStyle/>
          <a:p>
            <a:r>
              <a:rPr lang="en-GB" sz="3600">
                <a:hlinkClick r:id="rId8"/>
              </a:rPr>
              <a:t>https://www.knypersley.staffs.sch.uk/nursery/</a:t>
            </a:r>
            <a:endParaRPr lang="en-GB" sz="3600"/>
          </a:p>
        </p:txBody>
      </p:sp>
      <p:pic>
        <p:nvPicPr>
          <p:cNvPr id="2050" name="Picture 2" descr="Dough disco « Year 2">
            <a:extLst>
              <a:ext uri="{FF2B5EF4-FFF2-40B4-BE49-F238E27FC236}">
                <a16:creationId xmlns:a16="http://schemas.microsoft.com/office/drawing/2014/main" id="{600B40CE-0862-45A5-858E-6A250990E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515" y="2744069"/>
            <a:ext cx="2387829" cy="23878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y-Doh Scissors: Fine-Motor Skills Training – Maziply Toys">
            <a:extLst>
              <a:ext uri="{FF2B5EF4-FFF2-40B4-BE49-F238E27FC236}">
                <a16:creationId xmlns:a16="http://schemas.microsoft.com/office/drawing/2014/main" id="{90808172-4EEA-461C-86C2-5B844CED98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6236" y="1978904"/>
            <a:ext cx="2938620" cy="195908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6723525" y="188561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056" name="Picture 8" descr="Popular Parks in Howard County | Historic Parks &amp; Playgrounds">
            <a:extLst>
              <a:ext uri="{FF2B5EF4-FFF2-40B4-BE49-F238E27FC236}">
                <a16:creationId xmlns:a16="http://schemas.microsoft.com/office/drawing/2014/main" id="{64C437D7-C073-43FF-B462-C22888FFC0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14060" y="7456594"/>
            <a:ext cx="5450188" cy="27524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4 Year Old Boy Games">
            <a:extLst>
              <a:ext uri="{FF2B5EF4-FFF2-40B4-BE49-F238E27FC236}">
                <a16:creationId xmlns:a16="http://schemas.microsoft.com/office/drawing/2014/main" id="{16486023-28C0-463C-9A0C-06D636AACE29}"/>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4776" y="5784816"/>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umbers 0-10 - Ten Town">
            <a:extLst>
              <a:ext uri="{FF2B5EF4-FFF2-40B4-BE49-F238E27FC236}">
                <a16:creationId xmlns:a16="http://schemas.microsoft.com/office/drawing/2014/main" id="{51F23583-8B03-4DA2-832A-169D2ACBE8A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82550" y="5925353"/>
            <a:ext cx="4202176" cy="28602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6C967B-26F8-41B2-AD03-0499FC0147F0}"/>
              </a:ext>
            </a:extLst>
          </p:cNvPr>
          <p:cNvSpPr txBox="1"/>
          <p:nvPr/>
        </p:nvSpPr>
        <p:spPr>
          <a:xfrm>
            <a:off x="3923259" y="5328799"/>
            <a:ext cx="4578652" cy="646331"/>
          </a:xfrm>
          <a:prstGeom prst="rect">
            <a:avLst/>
          </a:prstGeom>
          <a:noFill/>
        </p:spPr>
        <p:txBody>
          <a:bodyPr wrap="square" rtlCol="0">
            <a:spAutoFit/>
          </a:bodyPr>
          <a:lstStyle/>
          <a:p>
            <a:r>
              <a:rPr lang="en-GB">
                <a:latin typeface="SassoonPrimaryInfant" pitchFamily="2" charset="0"/>
              </a:rPr>
              <a:t>Ten Town – Introduction to numbers (each child will receive their own log in)</a:t>
            </a:r>
          </a:p>
        </p:txBody>
      </p:sp>
      <p:sp>
        <p:nvSpPr>
          <p:cNvPr id="21" name="TextBox 20">
            <a:extLst>
              <a:ext uri="{FF2B5EF4-FFF2-40B4-BE49-F238E27FC236}">
                <a16:creationId xmlns:a16="http://schemas.microsoft.com/office/drawing/2014/main" id="{1FED2772-A018-4B06-800F-64E4FDEE0A85}"/>
              </a:ext>
            </a:extLst>
          </p:cNvPr>
          <p:cNvSpPr txBox="1"/>
          <p:nvPr/>
        </p:nvSpPr>
        <p:spPr>
          <a:xfrm>
            <a:off x="220860" y="4033805"/>
            <a:ext cx="3832734" cy="923330"/>
          </a:xfrm>
          <a:prstGeom prst="rect">
            <a:avLst/>
          </a:prstGeom>
          <a:noFill/>
        </p:spPr>
        <p:txBody>
          <a:bodyPr wrap="square" rtlCol="0">
            <a:spAutoFit/>
          </a:bodyPr>
          <a:lstStyle/>
          <a:p>
            <a:r>
              <a:rPr lang="en-GB">
                <a:latin typeface="SassoonPrimaryInfant" pitchFamily="2" charset="0"/>
              </a:rPr>
              <a:t>Dough Play will support your child’s fine motor development – </a:t>
            </a:r>
            <a:r>
              <a:rPr lang="en-GB" err="1">
                <a:latin typeface="SassoonPrimaryInfant" pitchFamily="2" charset="0"/>
              </a:rPr>
              <a:t>Youtube</a:t>
            </a:r>
            <a:r>
              <a:rPr lang="en-GB">
                <a:latin typeface="SassoonPrimaryInfant" pitchFamily="2" charset="0"/>
              </a:rPr>
              <a:t> ‘Dough Disco’</a:t>
            </a:r>
          </a:p>
        </p:txBody>
      </p:sp>
      <p:sp>
        <p:nvSpPr>
          <p:cNvPr id="22" name="TextBox 21">
            <a:extLst>
              <a:ext uri="{FF2B5EF4-FFF2-40B4-BE49-F238E27FC236}">
                <a16:creationId xmlns:a16="http://schemas.microsoft.com/office/drawing/2014/main" id="{EB4335C5-E075-4740-8525-2D43FE4AF343}"/>
              </a:ext>
            </a:extLst>
          </p:cNvPr>
          <p:cNvSpPr txBox="1"/>
          <p:nvPr/>
        </p:nvSpPr>
        <p:spPr>
          <a:xfrm>
            <a:off x="15628166" y="7355488"/>
            <a:ext cx="2659834" cy="1477328"/>
          </a:xfrm>
          <a:prstGeom prst="rect">
            <a:avLst/>
          </a:prstGeom>
          <a:noFill/>
        </p:spPr>
        <p:txBody>
          <a:bodyPr wrap="square" rtlCol="0">
            <a:spAutoFit/>
          </a:bodyPr>
          <a:lstStyle/>
          <a:p>
            <a:r>
              <a:rPr lang="en-GB">
                <a:latin typeface="SassoonPrimaryInfant" pitchFamily="2" charset="0"/>
              </a:rPr>
              <a:t>Visit your local park regularly to support your child’s gross motor development i.e. balance, core strength etc.</a:t>
            </a:r>
          </a:p>
        </p:txBody>
      </p:sp>
      <p:sp>
        <p:nvSpPr>
          <p:cNvPr id="23" name="TextBox 22">
            <a:extLst>
              <a:ext uri="{FF2B5EF4-FFF2-40B4-BE49-F238E27FC236}">
                <a16:creationId xmlns:a16="http://schemas.microsoft.com/office/drawing/2014/main" id="{8795A77E-0AB6-47D7-939C-F615B4B914B7}"/>
              </a:ext>
            </a:extLst>
          </p:cNvPr>
          <p:cNvSpPr txBox="1"/>
          <p:nvPr/>
        </p:nvSpPr>
        <p:spPr>
          <a:xfrm>
            <a:off x="10185226" y="6228705"/>
            <a:ext cx="3264978" cy="923330"/>
          </a:xfrm>
          <a:prstGeom prst="rect">
            <a:avLst/>
          </a:prstGeom>
          <a:noFill/>
        </p:spPr>
        <p:txBody>
          <a:bodyPr wrap="square" rtlCol="0">
            <a:spAutoFit/>
          </a:bodyPr>
          <a:lstStyle/>
          <a:p>
            <a:r>
              <a:rPr lang="en-GB">
                <a:latin typeface="SassoonPrimaryInfant" pitchFamily="2" charset="0"/>
              </a:rPr>
              <a:t>Playing games with your child will support with personal and emotional development.</a:t>
            </a:r>
          </a:p>
        </p:txBody>
      </p:sp>
      <p:pic>
        <p:nvPicPr>
          <p:cNvPr id="2062" name="Picture 14" descr="Little Wandle Letters and Sounds Revised (@LettersSounds) / X">
            <a:extLst>
              <a:ext uri="{FF2B5EF4-FFF2-40B4-BE49-F238E27FC236}">
                <a16:creationId xmlns:a16="http://schemas.microsoft.com/office/drawing/2014/main" id="{B511FA33-7BE1-4120-8B6F-4700C5873A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2824" y="6408770"/>
            <a:ext cx="2273981" cy="22739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9B8517-B0BB-45A6-B390-749DD3AD5607}"/>
              </a:ext>
            </a:extLst>
          </p:cNvPr>
          <p:cNvSpPr txBox="1"/>
          <p:nvPr/>
        </p:nvSpPr>
        <p:spPr>
          <a:xfrm>
            <a:off x="121565" y="9055543"/>
            <a:ext cx="4305881" cy="646331"/>
          </a:xfrm>
          <a:prstGeom prst="rect">
            <a:avLst/>
          </a:prstGeom>
          <a:noFill/>
        </p:spPr>
        <p:txBody>
          <a:bodyPr wrap="square" rtlCol="0">
            <a:spAutoFit/>
          </a:bodyPr>
          <a:lstStyle/>
          <a:p>
            <a:r>
              <a:rPr lang="en-GB">
                <a:latin typeface="SassoonPrimaryInfant" pitchFamily="2" charset="0"/>
              </a:rPr>
              <a:t>Our school follows the Little </a:t>
            </a:r>
            <a:r>
              <a:rPr lang="en-GB" err="1">
                <a:latin typeface="SassoonPrimaryInfant" pitchFamily="2" charset="0"/>
              </a:rPr>
              <a:t>Wandle</a:t>
            </a:r>
            <a:r>
              <a:rPr lang="en-GB">
                <a:latin typeface="SassoonPrimaryInfant" pitchFamily="2" charset="0"/>
              </a:rPr>
              <a:t> phonics and reading scheme.</a:t>
            </a:r>
            <a:endParaRPr lang="en-GB"/>
          </a:p>
        </p:txBody>
      </p:sp>
    </p:spTree>
    <p:extLst>
      <p:ext uri="{BB962C8B-B14F-4D97-AF65-F5344CB8AC3E}">
        <p14:creationId xmlns:p14="http://schemas.microsoft.com/office/powerpoint/2010/main" val="3368207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909190" y="133698"/>
            <a:ext cx="10478162" cy="98745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Exciting events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3074" name="Picture 2" descr="Image">
            <a:extLst>
              <a:ext uri="{FF2B5EF4-FFF2-40B4-BE49-F238E27FC236}">
                <a16:creationId xmlns:a16="http://schemas.microsoft.com/office/drawing/2014/main" id="{6CC70236-89E6-401C-8C41-1B80C1E1FA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175">
            <a:off x="545918" y="2810142"/>
            <a:ext cx="3880828" cy="29106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A953A2A6-B34F-4787-B7C5-485B28510DB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6044" y="6074650"/>
            <a:ext cx="3052289" cy="40697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7F480F35-BB72-4DDE-88AF-E345101045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9216" y="1370983"/>
            <a:ext cx="4146052" cy="4146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A5874B-CE5D-415A-91A3-411A5A0898EC}"/>
              </a:ext>
            </a:extLst>
          </p:cNvPr>
          <p:cNvPicPr>
            <a:picLocks noChangeAspect="1"/>
          </p:cNvPicPr>
          <p:nvPr/>
        </p:nvPicPr>
        <p:blipFill>
          <a:blip r:embed="rId13"/>
          <a:stretch>
            <a:fillRect/>
          </a:stretch>
        </p:blipFill>
        <p:spPr>
          <a:xfrm>
            <a:off x="13840629" y="5529361"/>
            <a:ext cx="3348469" cy="3973517"/>
          </a:xfrm>
          <a:prstGeom prst="rect">
            <a:avLst/>
          </a:prstGeom>
        </p:spPr>
      </p:pic>
      <p:pic>
        <p:nvPicPr>
          <p:cNvPr id="3080" name="Picture 8" descr="Image">
            <a:extLst>
              <a:ext uri="{FF2B5EF4-FFF2-40B4-BE49-F238E27FC236}">
                <a16:creationId xmlns:a16="http://schemas.microsoft.com/office/drawing/2014/main" id="{F522640A-609C-489E-B190-B8C3CD3CFD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362813" y="813629"/>
            <a:ext cx="3162386" cy="42165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57D395C-A344-49FD-9047-E2C6808C0EBE}"/>
              </a:ext>
            </a:extLst>
          </p:cNvPr>
          <p:cNvPicPr>
            <a:picLocks noChangeAspect="1"/>
          </p:cNvPicPr>
          <p:nvPr/>
        </p:nvPicPr>
        <p:blipFill>
          <a:blip r:embed="rId15"/>
          <a:stretch>
            <a:fillRect/>
          </a:stretch>
        </p:blipFill>
        <p:spPr>
          <a:xfrm>
            <a:off x="9896315" y="6073295"/>
            <a:ext cx="3815445" cy="3882975"/>
          </a:xfrm>
          <a:prstGeom prst="rect">
            <a:avLst/>
          </a:prstGeom>
        </p:spPr>
      </p:pic>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5">
            <a:extLst>
              <a:ext uri="{FF2B5EF4-FFF2-40B4-BE49-F238E27FC236}">
                <a16:creationId xmlns:a16="http://schemas.microsoft.com/office/drawing/2014/main" id="{444426E6-31AB-4B9D-A629-6F4D11DCB518}"/>
              </a:ext>
            </a:extLst>
          </p:cNvPr>
          <p:cNvSpPr txBox="1"/>
          <p:nvPr/>
        </p:nvSpPr>
        <p:spPr>
          <a:xfrm>
            <a:off x="737398" y="2091614"/>
            <a:ext cx="2377241" cy="584775"/>
          </a:xfrm>
          <a:prstGeom prst="rect">
            <a:avLst/>
          </a:prstGeom>
          <a:noFill/>
        </p:spPr>
        <p:txBody>
          <a:bodyPr wrap="square" rtlCol="0">
            <a:spAutoFit/>
          </a:bodyPr>
          <a:lstStyle/>
          <a:p>
            <a:r>
              <a:rPr lang="en-GB" sz="3200">
                <a:latin typeface="SassoonPrimaryInfant" pitchFamily="2" charset="0"/>
              </a:rPr>
              <a:t>School disco!</a:t>
            </a:r>
          </a:p>
        </p:txBody>
      </p:sp>
      <p:sp>
        <p:nvSpPr>
          <p:cNvPr id="26" name="TextBox 25">
            <a:extLst>
              <a:ext uri="{FF2B5EF4-FFF2-40B4-BE49-F238E27FC236}">
                <a16:creationId xmlns:a16="http://schemas.microsoft.com/office/drawing/2014/main" id="{DA140FB6-6207-4CDA-83B7-17FE98AE6DFC}"/>
              </a:ext>
            </a:extLst>
          </p:cNvPr>
          <p:cNvSpPr txBox="1"/>
          <p:nvPr/>
        </p:nvSpPr>
        <p:spPr>
          <a:xfrm>
            <a:off x="7081975" y="1153439"/>
            <a:ext cx="2377241" cy="584775"/>
          </a:xfrm>
          <a:prstGeom prst="rect">
            <a:avLst/>
          </a:prstGeom>
          <a:noFill/>
        </p:spPr>
        <p:txBody>
          <a:bodyPr wrap="square" rtlCol="0">
            <a:spAutoFit/>
          </a:bodyPr>
          <a:lstStyle/>
          <a:p>
            <a:r>
              <a:rPr lang="en-GB" sz="3200">
                <a:latin typeface="SassoonPrimaryInfant" pitchFamily="2" charset="0"/>
              </a:rPr>
              <a:t>Forest School</a:t>
            </a:r>
          </a:p>
        </p:txBody>
      </p:sp>
      <p:sp>
        <p:nvSpPr>
          <p:cNvPr id="27" name="TextBox 26">
            <a:extLst>
              <a:ext uri="{FF2B5EF4-FFF2-40B4-BE49-F238E27FC236}">
                <a16:creationId xmlns:a16="http://schemas.microsoft.com/office/drawing/2014/main" id="{6A1963E3-3C08-4D80-9C41-7AAF927AA820}"/>
              </a:ext>
            </a:extLst>
          </p:cNvPr>
          <p:cNvSpPr txBox="1"/>
          <p:nvPr/>
        </p:nvSpPr>
        <p:spPr>
          <a:xfrm>
            <a:off x="2070198" y="7259521"/>
            <a:ext cx="2377241" cy="1077218"/>
          </a:xfrm>
          <a:prstGeom prst="rect">
            <a:avLst/>
          </a:prstGeom>
          <a:noFill/>
        </p:spPr>
        <p:txBody>
          <a:bodyPr wrap="square" rtlCol="0">
            <a:spAutoFit/>
          </a:bodyPr>
          <a:lstStyle/>
          <a:p>
            <a:pPr algn="ctr"/>
            <a:r>
              <a:rPr lang="en-GB" sz="3200">
                <a:latin typeface="SassoonPrimaryInfant" pitchFamily="2" charset="0"/>
              </a:rPr>
              <a:t>Celebration Assembly </a:t>
            </a:r>
          </a:p>
        </p:txBody>
      </p:sp>
      <p:sp>
        <p:nvSpPr>
          <p:cNvPr id="28" name="TextBox 27">
            <a:extLst>
              <a:ext uri="{FF2B5EF4-FFF2-40B4-BE49-F238E27FC236}">
                <a16:creationId xmlns:a16="http://schemas.microsoft.com/office/drawing/2014/main" id="{D0AF047E-54B8-4797-A89F-39126EA2E565}"/>
              </a:ext>
            </a:extLst>
          </p:cNvPr>
          <p:cNvSpPr txBox="1"/>
          <p:nvPr/>
        </p:nvSpPr>
        <p:spPr>
          <a:xfrm>
            <a:off x="12932788" y="261679"/>
            <a:ext cx="3476871" cy="584775"/>
          </a:xfrm>
          <a:prstGeom prst="rect">
            <a:avLst/>
          </a:prstGeom>
          <a:noFill/>
        </p:spPr>
        <p:txBody>
          <a:bodyPr wrap="square" rtlCol="0">
            <a:spAutoFit/>
          </a:bodyPr>
          <a:lstStyle/>
          <a:p>
            <a:r>
              <a:rPr lang="en-GB" sz="3200">
                <a:latin typeface="SassoonPrimaryInfant" pitchFamily="2" charset="0"/>
              </a:rPr>
              <a:t>School clubs </a:t>
            </a:r>
          </a:p>
        </p:txBody>
      </p:sp>
      <p:sp>
        <p:nvSpPr>
          <p:cNvPr id="29" name="TextBox 28">
            <a:extLst>
              <a:ext uri="{FF2B5EF4-FFF2-40B4-BE49-F238E27FC236}">
                <a16:creationId xmlns:a16="http://schemas.microsoft.com/office/drawing/2014/main" id="{FA21C389-BBE4-487E-AFEA-6C4128569A77}"/>
              </a:ext>
            </a:extLst>
          </p:cNvPr>
          <p:cNvSpPr txBox="1"/>
          <p:nvPr/>
        </p:nvSpPr>
        <p:spPr>
          <a:xfrm>
            <a:off x="14140380" y="9546271"/>
            <a:ext cx="2377241" cy="584775"/>
          </a:xfrm>
          <a:prstGeom prst="rect">
            <a:avLst/>
          </a:prstGeom>
          <a:noFill/>
        </p:spPr>
        <p:txBody>
          <a:bodyPr wrap="square" rtlCol="0">
            <a:spAutoFit/>
          </a:bodyPr>
          <a:lstStyle/>
          <a:p>
            <a:r>
              <a:rPr lang="en-GB" sz="3200">
                <a:latin typeface="SassoonPrimaryInfant" pitchFamily="2" charset="0"/>
              </a:rPr>
              <a:t>School Trips</a:t>
            </a:r>
          </a:p>
        </p:txBody>
      </p:sp>
      <p:pic>
        <p:nvPicPr>
          <p:cNvPr id="18" name="Picture 17">
            <a:extLst>
              <a:ext uri="{FF2B5EF4-FFF2-40B4-BE49-F238E27FC236}">
                <a16:creationId xmlns:a16="http://schemas.microsoft.com/office/drawing/2014/main" id="{FC6BF1BD-C8F9-4535-AF2E-34F2CB1EB62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96182" y="2407486"/>
            <a:ext cx="4146052" cy="2762920"/>
          </a:xfrm>
          <a:prstGeom prst="rect">
            <a:avLst/>
          </a:prstGeom>
        </p:spPr>
      </p:pic>
      <p:sp>
        <p:nvSpPr>
          <p:cNvPr id="32" name="TextBox 31">
            <a:extLst>
              <a:ext uri="{FF2B5EF4-FFF2-40B4-BE49-F238E27FC236}">
                <a16:creationId xmlns:a16="http://schemas.microsoft.com/office/drawing/2014/main" id="{725AF92F-060D-45D3-BDD9-BBB25BD03C98}"/>
              </a:ext>
            </a:extLst>
          </p:cNvPr>
          <p:cNvSpPr txBox="1"/>
          <p:nvPr/>
        </p:nvSpPr>
        <p:spPr>
          <a:xfrm>
            <a:off x="6161134" y="5310493"/>
            <a:ext cx="2377241" cy="584775"/>
          </a:xfrm>
          <a:prstGeom prst="rect">
            <a:avLst/>
          </a:prstGeom>
          <a:noFill/>
        </p:spPr>
        <p:txBody>
          <a:bodyPr wrap="square" rtlCol="0">
            <a:spAutoFit/>
          </a:bodyPr>
          <a:lstStyle/>
          <a:p>
            <a:r>
              <a:rPr lang="en-GB" sz="3200">
                <a:latin typeface="SassoonPrimaryInfant" pitchFamily="2" charset="0"/>
              </a:rPr>
              <a:t>Swimming</a:t>
            </a:r>
          </a:p>
        </p:txBody>
      </p:sp>
    </p:spTree>
    <p:extLst>
      <p:ext uri="{BB962C8B-B14F-4D97-AF65-F5344CB8AC3E}">
        <p14:creationId xmlns:p14="http://schemas.microsoft.com/office/powerpoint/2010/main" val="1311584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02317" y="-800100"/>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591372" y="483419"/>
            <a:ext cx="10478162" cy="987450"/>
          </a:xfrm>
          <a:prstGeom prst="rect">
            <a:avLst/>
          </a:prstGeom>
        </p:spPr>
        <p:txBody>
          <a:bodyPr wrap="square" lIns="0" tIns="0" rIns="0" bIns="0" rtlCol="0" anchor="t">
            <a:spAutoFit/>
          </a:bodyPr>
          <a:lstStyle/>
          <a:p>
            <a:pPr algn="ctr">
              <a:lnSpc>
                <a:spcPts val="7720"/>
              </a:lnSpc>
            </a:pPr>
            <a:r>
              <a:rPr lang="en-US" sz="7083" err="1">
                <a:solidFill>
                  <a:srgbClr val="F90303"/>
                </a:solidFill>
                <a:latin typeface="Scripter"/>
              </a:rPr>
              <a:t>rECEPTION</a:t>
            </a:r>
            <a:r>
              <a:rPr lang="en-US" sz="7083">
                <a:solidFill>
                  <a:srgbClr val="F90303"/>
                </a:solidFill>
                <a:latin typeface="Scripter"/>
              </a:rPr>
              <a:t> Essentials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a:extLst>
              <a:ext uri="{FF2B5EF4-FFF2-40B4-BE49-F238E27FC236}">
                <a16:creationId xmlns:a16="http://schemas.microsoft.com/office/drawing/2014/main" id="{0826B8EE-4800-46BD-A12D-B6042A83D00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823810">
            <a:off x="379042" y="3327254"/>
            <a:ext cx="2225642" cy="2549522"/>
          </a:xfrm>
          <a:prstGeom prst="rect">
            <a:avLst/>
          </a:prstGeom>
        </p:spPr>
      </p:pic>
      <p:pic>
        <p:nvPicPr>
          <p:cNvPr id="5122" name="Picture 2" descr="No Nuts Please… | Green Top School">
            <a:extLst>
              <a:ext uri="{FF2B5EF4-FFF2-40B4-BE49-F238E27FC236}">
                <a16:creationId xmlns:a16="http://schemas.microsoft.com/office/drawing/2014/main" id="{8E46522F-7CDF-4CCA-874E-F71DB7C679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29717" y="1594232"/>
            <a:ext cx="2834283" cy="28454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05 Care Home/School Stick-On Name Clothing Labels For Clothing &amp; Item">
            <a:extLst>
              <a:ext uri="{FF2B5EF4-FFF2-40B4-BE49-F238E27FC236}">
                <a16:creationId xmlns:a16="http://schemas.microsoft.com/office/drawing/2014/main" id="{649120EC-42F8-4F59-93E6-C9B28405B6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772908" y="5451812"/>
            <a:ext cx="3393651" cy="33512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lculating kids' medication dose is rocket science | BabyScience">
            <a:extLst>
              <a:ext uri="{FF2B5EF4-FFF2-40B4-BE49-F238E27FC236}">
                <a16:creationId xmlns:a16="http://schemas.microsoft.com/office/drawing/2014/main" id="{F9D13E09-4266-4CB5-9870-7F0DA5BDEA4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68054" y="1827194"/>
            <a:ext cx="2834283" cy="23619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9852024-2916-49AD-961F-DD6CE7E7CC68}"/>
              </a:ext>
            </a:extLst>
          </p:cNvPr>
          <p:cNvSpPr txBox="1"/>
          <p:nvPr/>
        </p:nvSpPr>
        <p:spPr>
          <a:xfrm>
            <a:off x="6566525" y="4235317"/>
            <a:ext cx="5943600" cy="646331"/>
          </a:xfrm>
          <a:prstGeom prst="rect">
            <a:avLst/>
          </a:prstGeom>
          <a:noFill/>
        </p:spPr>
        <p:txBody>
          <a:bodyPr wrap="square" rtlCol="0">
            <a:spAutoFit/>
          </a:bodyPr>
          <a:lstStyle/>
          <a:p>
            <a:pPr algn="ctr"/>
            <a:r>
              <a:rPr lang="en-GB">
                <a:latin typeface="SassoonPrimaryInfant" pitchFamily="2" charset="0"/>
              </a:rPr>
              <a:t>Please can all medication be signed into school via the main office. No medicine will be accepted on the door. </a:t>
            </a:r>
          </a:p>
        </p:txBody>
      </p:sp>
      <p:sp>
        <p:nvSpPr>
          <p:cNvPr id="30" name="TextBox 29">
            <a:extLst>
              <a:ext uri="{FF2B5EF4-FFF2-40B4-BE49-F238E27FC236}">
                <a16:creationId xmlns:a16="http://schemas.microsoft.com/office/drawing/2014/main" id="{6482897D-44EC-4F95-A25A-48A16B42F29D}"/>
              </a:ext>
            </a:extLst>
          </p:cNvPr>
          <p:cNvSpPr txBox="1"/>
          <p:nvPr/>
        </p:nvSpPr>
        <p:spPr>
          <a:xfrm>
            <a:off x="363550" y="2547833"/>
            <a:ext cx="6049845" cy="1200329"/>
          </a:xfrm>
          <a:prstGeom prst="rect">
            <a:avLst/>
          </a:prstGeom>
          <a:noFill/>
        </p:spPr>
        <p:txBody>
          <a:bodyPr wrap="square" rtlCol="0">
            <a:spAutoFit/>
          </a:bodyPr>
          <a:lstStyle/>
          <a:p>
            <a:pPr algn="ctr"/>
            <a:r>
              <a:rPr lang="en-GB">
                <a:latin typeface="SassoonPrimaryInfant" pitchFamily="2" charset="0"/>
              </a:rPr>
              <a:t>We are a healthy school and only allow water in bottles and healthy lunchboxes. Children can also bring a healthy snack for morning playtime. Please speak to a member of staff if you require support with this.</a:t>
            </a:r>
          </a:p>
        </p:txBody>
      </p:sp>
      <p:sp>
        <p:nvSpPr>
          <p:cNvPr id="31" name="TextBox 30">
            <a:extLst>
              <a:ext uri="{FF2B5EF4-FFF2-40B4-BE49-F238E27FC236}">
                <a16:creationId xmlns:a16="http://schemas.microsoft.com/office/drawing/2014/main" id="{F21C17FE-1ADA-4BC7-BC62-9A0CF4635113}"/>
              </a:ext>
            </a:extLst>
          </p:cNvPr>
          <p:cNvSpPr txBox="1"/>
          <p:nvPr/>
        </p:nvSpPr>
        <p:spPr>
          <a:xfrm>
            <a:off x="12899129" y="8900574"/>
            <a:ext cx="4895458" cy="1200329"/>
          </a:xfrm>
          <a:prstGeom prst="rect">
            <a:avLst/>
          </a:prstGeom>
          <a:noFill/>
        </p:spPr>
        <p:txBody>
          <a:bodyPr wrap="square" rtlCol="0">
            <a:spAutoFit/>
          </a:bodyPr>
          <a:lstStyle/>
          <a:p>
            <a:pPr algn="ctr"/>
            <a:r>
              <a:rPr lang="en-GB">
                <a:latin typeface="SassoonPrimaryInfant" pitchFamily="2" charset="0"/>
              </a:rPr>
              <a:t>All uniform is required to be the same therefore items can be easily swapped or misplaced. Please support us by clearly labelling all items including bottles, hats, coats etc.</a:t>
            </a:r>
          </a:p>
        </p:txBody>
      </p:sp>
      <p:sp>
        <p:nvSpPr>
          <p:cNvPr id="33" name="TextBox 32">
            <a:extLst>
              <a:ext uri="{FF2B5EF4-FFF2-40B4-BE49-F238E27FC236}">
                <a16:creationId xmlns:a16="http://schemas.microsoft.com/office/drawing/2014/main" id="{2079EC73-27B8-4E05-811A-17DBA32A5A55}"/>
              </a:ext>
            </a:extLst>
          </p:cNvPr>
          <p:cNvSpPr txBox="1"/>
          <p:nvPr/>
        </p:nvSpPr>
        <p:spPr>
          <a:xfrm>
            <a:off x="12195259" y="4677247"/>
            <a:ext cx="5943600" cy="646331"/>
          </a:xfrm>
          <a:prstGeom prst="rect">
            <a:avLst/>
          </a:prstGeom>
          <a:noFill/>
        </p:spPr>
        <p:txBody>
          <a:bodyPr wrap="square" rtlCol="0">
            <a:spAutoFit/>
          </a:bodyPr>
          <a:lstStyle/>
          <a:p>
            <a:pPr algn="ctr"/>
            <a:r>
              <a:rPr lang="en-GB">
                <a:latin typeface="SassoonPrimaryInfant" pitchFamily="2" charset="0"/>
              </a:rPr>
              <a:t>We are a nut free setting due to allergies identified. Thank you for your support with this.</a:t>
            </a:r>
          </a:p>
        </p:txBody>
      </p:sp>
      <p:pic>
        <p:nvPicPr>
          <p:cNvPr id="19" name="Picture 18">
            <a:extLst>
              <a:ext uri="{FF2B5EF4-FFF2-40B4-BE49-F238E27FC236}">
                <a16:creationId xmlns:a16="http://schemas.microsoft.com/office/drawing/2014/main" id="{B40C55FC-5021-4CA3-8D8A-EF39B3973B32}"/>
              </a:ext>
            </a:extLst>
          </p:cNvPr>
          <p:cNvPicPr>
            <a:picLocks noChangeAspect="1"/>
          </p:cNvPicPr>
          <p:nvPr/>
        </p:nvPicPr>
        <p:blipFill>
          <a:blip r:embed="rId16"/>
          <a:stretch>
            <a:fillRect/>
          </a:stretch>
        </p:blipFill>
        <p:spPr>
          <a:xfrm>
            <a:off x="7396239" y="6574822"/>
            <a:ext cx="1378021" cy="3626036"/>
          </a:xfrm>
          <a:prstGeom prst="rect">
            <a:avLst/>
          </a:prstGeom>
        </p:spPr>
      </p:pic>
      <p:sp>
        <p:nvSpPr>
          <p:cNvPr id="35" name="TextBox 34">
            <a:extLst>
              <a:ext uri="{FF2B5EF4-FFF2-40B4-BE49-F238E27FC236}">
                <a16:creationId xmlns:a16="http://schemas.microsoft.com/office/drawing/2014/main" id="{61C78076-68FA-4B12-899C-AFD0AB3C01FD}"/>
              </a:ext>
            </a:extLst>
          </p:cNvPr>
          <p:cNvSpPr txBox="1"/>
          <p:nvPr/>
        </p:nvSpPr>
        <p:spPr>
          <a:xfrm>
            <a:off x="7710334" y="7395474"/>
            <a:ext cx="5943600" cy="2308324"/>
          </a:xfrm>
          <a:prstGeom prst="rect">
            <a:avLst/>
          </a:prstGeom>
          <a:noFill/>
        </p:spPr>
        <p:txBody>
          <a:bodyPr wrap="square" rtlCol="0">
            <a:spAutoFit/>
          </a:bodyPr>
          <a:lstStyle/>
          <a:p>
            <a:pPr algn="ctr"/>
            <a:r>
              <a:rPr lang="en-GB" b="1" u="sng">
                <a:latin typeface="SassoonPrimaryInfant" pitchFamily="2" charset="0"/>
              </a:rPr>
              <a:t>EYFS Uniform:</a:t>
            </a:r>
          </a:p>
          <a:p>
            <a:pPr algn="ctr"/>
            <a:endParaRPr lang="en-GB">
              <a:latin typeface="SassoonPrimaryInfant" pitchFamily="2" charset="0"/>
            </a:endParaRPr>
          </a:p>
          <a:p>
            <a:pPr algn="ctr"/>
            <a:r>
              <a:rPr lang="en-GB">
                <a:latin typeface="SassoonPrimaryInfant" pitchFamily="2" charset="0"/>
              </a:rPr>
              <a:t>Black Hoodie</a:t>
            </a:r>
          </a:p>
          <a:p>
            <a:pPr algn="ctr"/>
            <a:r>
              <a:rPr lang="en-GB">
                <a:latin typeface="SassoonPrimaryInfant" pitchFamily="2" charset="0"/>
              </a:rPr>
              <a:t>White Polo Top</a:t>
            </a:r>
          </a:p>
          <a:p>
            <a:pPr algn="ctr"/>
            <a:r>
              <a:rPr lang="en-GB">
                <a:latin typeface="SassoonPrimaryInfant" pitchFamily="2" charset="0"/>
              </a:rPr>
              <a:t>Black Jogging bottoms/ Leggings</a:t>
            </a:r>
          </a:p>
          <a:p>
            <a:pPr algn="ctr"/>
            <a:r>
              <a:rPr lang="en-GB">
                <a:latin typeface="SassoonPrimaryInfant" pitchFamily="2" charset="0"/>
              </a:rPr>
              <a:t>Black shorts or skirt (warmer weather)</a:t>
            </a:r>
          </a:p>
          <a:p>
            <a:pPr algn="ctr"/>
            <a:r>
              <a:rPr lang="en-GB">
                <a:latin typeface="SassoonPrimaryInfant" pitchFamily="2" charset="0"/>
              </a:rPr>
              <a:t>Black Velcro Trainers</a:t>
            </a:r>
          </a:p>
          <a:p>
            <a:pPr algn="ctr"/>
            <a:endParaRPr lang="en-GB">
              <a:latin typeface="SassoonPrimaryInfant" pitchFamily="2" charset="0"/>
            </a:endParaRPr>
          </a:p>
        </p:txBody>
      </p:sp>
      <p:pic>
        <p:nvPicPr>
          <p:cNvPr id="1026" name="Picture 2" descr="smart school uniform | Clothing store in Newcastle under Lyme">
            <a:extLst>
              <a:ext uri="{FF2B5EF4-FFF2-40B4-BE49-F238E27FC236}">
                <a16:creationId xmlns:a16="http://schemas.microsoft.com/office/drawing/2014/main" id="{84AFD067-0A24-4044-8850-F9F4A4F12C7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87428" y="7372178"/>
            <a:ext cx="1015662" cy="1015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E78025-2CD9-46E5-9559-7412E06AB962}"/>
              </a:ext>
            </a:extLst>
          </p:cNvPr>
          <p:cNvPicPr>
            <a:picLocks noChangeAspect="1"/>
          </p:cNvPicPr>
          <p:nvPr/>
        </p:nvPicPr>
        <p:blipFill>
          <a:blip r:embed="rId18"/>
          <a:stretch>
            <a:fillRect/>
          </a:stretch>
        </p:blipFill>
        <p:spPr>
          <a:xfrm>
            <a:off x="2757714" y="5107157"/>
            <a:ext cx="3568707" cy="2330583"/>
          </a:xfrm>
          <a:prstGeom prst="rect">
            <a:avLst/>
          </a:prstGeom>
        </p:spPr>
      </p:pic>
      <p:sp>
        <p:nvSpPr>
          <p:cNvPr id="9" name="TextBox 8">
            <a:extLst>
              <a:ext uri="{FF2B5EF4-FFF2-40B4-BE49-F238E27FC236}">
                <a16:creationId xmlns:a16="http://schemas.microsoft.com/office/drawing/2014/main" id="{591874A7-B674-4DC7-B42E-BA4A43910670}"/>
              </a:ext>
            </a:extLst>
          </p:cNvPr>
          <p:cNvSpPr txBox="1"/>
          <p:nvPr/>
        </p:nvSpPr>
        <p:spPr>
          <a:xfrm>
            <a:off x="2631321" y="7556843"/>
            <a:ext cx="4134951" cy="646331"/>
          </a:xfrm>
          <a:prstGeom prst="rect">
            <a:avLst/>
          </a:prstGeom>
          <a:noFill/>
        </p:spPr>
        <p:txBody>
          <a:bodyPr wrap="square" rtlCol="0">
            <a:spAutoFit/>
          </a:bodyPr>
          <a:lstStyle/>
          <a:p>
            <a:pPr algn="ctr"/>
            <a:r>
              <a:rPr lang="en-GB">
                <a:latin typeface="SassoonPrimaryType" pitchFamily="2" charset="0"/>
              </a:rPr>
              <a:t>Children are eligible for Universal Free School meals until KSG 2. </a:t>
            </a:r>
          </a:p>
        </p:txBody>
      </p:sp>
    </p:spTree>
    <p:extLst>
      <p:ext uri="{BB962C8B-B14F-4D97-AF65-F5344CB8AC3E}">
        <p14:creationId xmlns:p14="http://schemas.microsoft.com/office/powerpoint/2010/main" val="3869598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8" name="TextBox 8"/>
          <p:cNvSpPr txBox="1"/>
          <p:nvPr/>
        </p:nvSpPr>
        <p:spPr>
          <a:xfrm>
            <a:off x="1106604" y="3707362"/>
            <a:ext cx="16916400" cy="4039567"/>
          </a:xfrm>
          <a:prstGeom prst="rect">
            <a:avLst/>
          </a:prstGeom>
        </p:spPr>
        <p:txBody>
          <a:bodyPr wrap="square" lIns="0" tIns="0" rIns="0" bIns="0" rtlCol="0" anchor="t">
            <a:spAutoFit/>
          </a:bodyPr>
          <a:lstStyle/>
          <a:p>
            <a:pPr algn="ctr">
              <a:lnSpc>
                <a:spcPct val="150000"/>
              </a:lnSpc>
            </a:pPr>
            <a:r>
              <a:rPr lang="en-GB" sz="3600" b="1">
                <a:solidFill>
                  <a:srgbClr val="3B3B3B"/>
                </a:solidFill>
                <a:latin typeface="Halley"/>
              </a:rPr>
              <a:t>Receptions </a:t>
            </a:r>
            <a:r>
              <a:rPr lang="en-GB" sz="3600" b="1">
                <a:solidFill>
                  <a:srgbClr val="FF0000"/>
                </a:solidFill>
                <a:latin typeface="Halley"/>
              </a:rPr>
              <a:t>PE</a:t>
            </a:r>
            <a:r>
              <a:rPr lang="en-GB" sz="3600">
                <a:solidFill>
                  <a:srgbClr val="3B3B3B"/>
                </a:solidFill>
                <a:latin typeface="Halley"/>
              </a:rPr>
              <a:t> day is on a </a:t>
            </a:r>
            <a:r>
              <a:rPr lang="en-GB" sz="3600" b="1">
                <a:solidFill>
                  <a:srgbClr val="FF0000"/>
                </a:solidFill>
                <a:latin typeface="Halley"/>
              </a:rPr>
              <a:t>Wednesday.</a:t>
            </a:r>
            <a:r>
              <a:rPr lang="en-GB" sz="3600">
                <a:solidFill>
                  <a:srgbClr val="3B3B3B"/>
                </a:solidFill>
                <a:latin typeface="Halley"/>
              </a:rPr>
              <a:t> </a:t>
            </a:r>
          </a:p>
          <a:p>
            <a:pPr algn="ctr">
              <a:lnSpc>
                <a:spcPct val="150000"/>
              </a:lnSpc>
            </a:pPr>
            <a:r>
              <a:rPr lang="en-GB" sz="3600" b="1">
                <a:solidFill>
                  <a:srgbClr val="FF0000"/>
                </a:solidFill>
                <a:latin typeface="Halley"/>
              </a:rPr>
              <a:t>Receptions Swimming</a:t>
            </a:r>
            <a:r>
              <a:rPr lang="en-GB" sz="3600">
                <a:solidFill>
                  <a:srgbClr val="3B3B3B"/>
                </a:solidFill>
                <a:latin typeface="Halley"/>
              </a:rPr>
              <a:t> day is on a </a:t>
            </a:r>
            <a:r>
              <a:rPr lang="en-GB" sz="3600" b="1">
                <a:solidFill>
                  <a:srgbClr val="FF0000"/>
                </a:solidFill>
                <a:latin typeface="Halley"/>
              </a:rPr>
              <a:t>Wednesday.</a:t>
            </a:r>
            <a:r>
              <a:rPr lang="en-GB" sz="3600">
                <a:solidFill>
                  <a:srgbClr val="3B3B3B"/>
                </a:solidFill>
                <a:latin typeface="Halley"/>
              </a:rPr>
              <a:t> Please wear your EYFS school uniform, bring your swimming kit.</a:t>
            </a:r>
          </a:p>
          <a:p>
            <a:pPr algn="ctr">
              <a:lnSpc>
                <a:spcPct val="150000"/>
              </a:lnSpc>
            </a:pPr>
            <a:endParaRPr lang="en-GB" sz="3600">
              <a:solidFill>
                <a:srgbClr val="3B3B3B"/>
              </a:solidFill>
              <a:latin typeface="Halley"/>
            </a:endParaRPr>
          </a:p>
          <a:p>
            <a:pPr algn="ctr">
              <a:lnSpc>
                <a:spcPct val="150000"/>
              </a:lnSpc>
            </a:pPr>
            <a:r>
              <a:rPr lang="en-GB" sz="3600">
                <a:solidFill>
                  <a:srgbClr val="3B3B3B"/>
                </a:solidFill>
                <a:latin typeface="Halley"/>
              </a:rPr>
              <a:t>Please remove earrings before school on both PE and swimming days. </a:t>
            </a:r>
          </a:p>
        </p:txBody>
      </p:sp>
      <p:sp>
        <p:nvSpPr>
          <p:cNvPr id="10" name="TextBox 10"/>
          <p:cNvSpPr txBox="1"/>
          <p:nvPr/>
        </p:nvSpPr>
        <p:spPr>
          <a:xfrm>
            <a:off x="5971404" y="947988"/>
            <a:ext cx="5869951" cy="987450"/>
          </a:xfrm>
          <a:prstGeom prst="rect">
            <a:avLst/>
          </a:prstGeom>
        </p:spPr>
        <p:txBody>
          <a:bodyPr wrap="square" lIns="0" tIns="0" rIns="0" bIns="0" rtlCol="0" anchor="t">
            <a:spAutoFit/>
          </a:bodyPr>
          <a:lstStyle/>
          <a:p>
            <a:pPr lvl="1" algn="ctr">
              <a:lnSpc>
                <a:spcPts val="7720"/>
              </a:lnSpc>
            </a:pPr>
            <a:r>
              <a:rPr lang="en-US" sz="7083">
                <a:solidFill>
                  <a:srgbClr val="F90303"/>
                </a:solidFill>
                <a:latin typeface="Scripter"/>
              </a:rPr>
              <a:t>And finally …</a:t>
            </a: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txBody>
          <a:bodyPr/>
          <a:lstStyle/>
          <a:p>
            <a:endParaRPr lang="en-GB"/>
          </a:p>
        </p:txBody>
      </p:sp>
    </p:spTree>
    <p:extLst>
      <p:ext uri="{BB962C8B-B14F-4D97-AF65-F5344CB8AC3E}">
        <p14:creationId xmlns:p14="http://schemas.microsoft.com/office/powerpoint/2010/main" val="2320662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10" name="TextBox 10"/>
          <p:cNvSpPr txBox="1"/>
          <p:nvPr/>
        </p:nvSpPr>
        <p:spPr>
          <a:xfrm>
            <a:off x="5917335" y="100886"/>
            <a:ext cx="5869951" cy="987450"/>
          </a:xfrm>
          <a:prstGeom prst="rect">
            <a:avLst/>
          </a:prstGeom>
        </p:spPr>
        <p:txBody>
          <a:bodyPr wrap="square" lIns="0" tIns="0" rIns="0" bIns="0" rtlCol="0" anchor="t">
            <a:spAutoFit/>
          </a:bodyPr>
          <a:lstStyle/>
          <a:p>
            <a:pPr marL="457200" marR="0" lvl="1"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a:ln>
                  <a:noFill/>
                </a:ln>
                <a:solidFill>
                  <a:srgbClr val="F90303"/>
                </a:solidFill>
                <a:effectLst/>
                <a:uLnTx/>
                <a:uFillTx/>
                <a:latin typeface="Scripter"/>
                <a:ea typeface="+mn-ea"/>
                <a:cs typeface="+mn-cs"/>
              </a:rPr>
              <a:t>newsletter</a:t>
            </a: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1"/>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2"/>
            <a:stretch>
              <a:fillRect/>
            </a:stretch>
          </a:blipFill>
        </p:spPr>
      </p:sp>
      <p:sp>
        <p:nvSpPr>
          <p:cNvPr id="13" name="TextBox 12">
            <a:extLst>
              <a:ext uri="{FF2B5EF4-FFF2-40B4-BE49-F238E27FC236}">
                <a16:creationId xmlns:a16="http://schemas.microsoft.com/office/drawing/2014/main" id="{13068BCF-4565-4C89-8943-87FBB708DF25}"/>
              </a:ext>
            </a:extLst>
          </p:cNvPr>
          <p:cNvSpPr txBox="1"/>
          <p:nvPr/>
        </p:nvSpPr>
        <p:spPr>
          <a:xfrm>
            <a:off x="10896600" y="9690184"/>
            <a:ext cx="7737648"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a:ln>
                  <a:noFill/>
                </a:ln>
                <a:solidFill>
                  <a:prstClr val="black"/>
                </a:solidFill>
                <a:effectLst/>
                <a:uLnTx/>
                <a:uFillTx/>
                <a:latin typeface="Calibri"/>
                <a:ea typeface="+mn-ea"/>
                <a:cs typeface="+mn-cs"/>
                <a:hlinkClick r:id="rId13"/>
              </a:rPr>
              <a:t>https://www.knypersley.staffs.sch.uk/newsletters/</a:t>
            </a:r>
            <a:endParaRPr kumimoji="0" lang="en-GB" sz="27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016FC4E-98EB-4A9B-B983-8A4A1978B0AD}"/>
              </a:ext>
            </a:extLst>
          </p:cNvPr>
          <p:cNvPicPr>
            <a:picLocks noChangeAspect="1"/>
          </p:cNvPicPr>
          <p:nvPr/>
        </p:nvPicPr>
        <p:blipFill>
          <a:blip r:embed="rId14"/>
          <a:stretch>
            <a:fillRect/>
          </a:stretch>
        </p:blipFill>
        <p:spPr>
          <a:xfrm>
            <a:off x="5685384" y="1127671"/>
            <a:ext cx="7344816" cy="8477433"/>
          </a:xfrm>
          <a:prstGeom prst="rect">
            <a:avLst/>
          </a:prstGeom>
        </p:spPr>
      </p:pic>
      <p:sp>
        <p:nvSpPr>
          <p:cNvPr id="16" name="TextBox 8">
            <a:extLst>
              <a:ext uri="{FF2B5EF4-FFF2-40B4-BE49-F238E27FC236}">
                <a16:creationId xmlns:a16="http://schemas.microsoft.com/office/drawing/2014/main" id="{7275BFB1-08DB-4F73-B6DA-E72BAF34B926}"/>
              </a:ext>
            </a:extLst>
          </p:cNvPr>
          <p:cNvSpPr txBox="1"/>
          <p:nvPr/>
        </p:nvSpPr>
        <p:spPr>
          <a:xfrm>
            <a:off x="152400" y="2921886"/>
            <a:ext cx="5532984" cy="5355312"/>
          </a:xfrm>
          <a:prstGeom prst="rect">
            <a:avLst/>
          </a:prstGeom>
        </p:spPr>
        <p:txBody>
          <a:bodyPr wrap="square" lIns="0" tIns="0" rIns="0" bIns="0" rtlCol="0" anchor="t">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3B3B3B"/>
                </a:solidFill>
                <a:effectLst/>
                <a:uLnTx/>
                <a:uFillTx/>
                <a:latin typeface="Halley"/>
                <a:ea typeface="+mn-ea"/>
                <a:cs typeface="+mn-cs"/>
              </a:rPr>
              <a:t>All important information / dates will be on the newsletter.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B3B3B"/>
                </a:solidFill>
                <a:effectLst/>
                <a:uLnTx/>
                <a:uFillTx/>
                <a:latin typeface="Halley"/>
                <a:ea typeface="+mn-ea"/>
                <a:cs typeface="+mn-cs"/>
              </a:rPr>
              <a:t>You will be emailed this each Friday.</a:t>
            </a:r>
            <a:endParaRPr kumimoji="0" lang="en-GB" sz="3600" b="1" i="0" u="none" strike="noStrike" kern="1200" cap="none" spc="0" normalizeH="0" baseline="0" noProof="0">
              <a:ln>
                <a:noFill/>
              </a:ln>
              <a:solidFill>
                <a:srgbClr val="FF0000"/>
              </a:solidFill>
              <a:effectLst/>
              <a:uLnTx/>
              <a:uFillTx/>
              <a:latin typeface="Halley"/>
              <a:ea typeface="+mn-ea"/>
              <a:cs typeface="+mn-cs"/>
            </a:endParaRPr>
          </a:p>
        </p:txBody>
      </p:sp>
    </p:spTree>
    <p:extLst>
      <p:ext uri="{BB962C8B-B14F-4D97-AF65-F5344CB8AC3E}">
        <p14:creationId xmlns:p14="http://schemas.microsoft.com/office/powerpoint/2010/main" val="2707949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678656" y="3302953"/>
            <a:ext cx="15163800" cy="487056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a:ln>
                  <a:noFill/>
                </a:ln>
                <a:solidFill>
                  <a:srgbClr val="3B3B3B"/>
                </a:solidFill>
                <a:effectLst/>
                <a:uLnTx/>
                <a:uFillTx/>
                <a:latin typeface="Halley"/>
                <a:ea typeface="+mn-ea"/>
                <a:cs typeface="+mn-cs"/>
              </a:rPr>
              <a:t>We always need help in school. Hearing children read, photocopying, laminating, cutting out, going on visits, in the swimming pool-please speak to a member of staff if you think you would be able to help.</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3B3B3B"/>
              </a:solidFill>
              <a:effectLst/>
              <a:uLnTx/>
              <a:uFillTx/>
              <a:latin typeface="Halley"/>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a:ln>
                  <a:noFill/>
                </a:ln>
                <a:solidFill>
                  <a:srgbClr val="3B3B3B"/>
                </a:solidFill>
                <a:effectLst/>
                <a:uLnTx/>
                <a:uFillTx/>
                <a:latin typeface="Halley"/>
                <a:ea typeface="+mn-ea"/>
                <a:cs typeface="+mn-cs"/>
              </a:rPr>
              <a:t>Our wonderful </a:t>
            </a:r>
            <a:r>
              <a:rPr kumimoji="0" lang="en-GB" sz="3600" b="1" i="0" u="none" strike="noStrike" kern="1200" cap="none" spc="0" normalizeH="0" baseline="0" noProof="0">
                <a:ln>
                  <a:noFill/>
                </a:ln>
                <a:solidFill>
                  <a:srgbClr val="FF0000"/>
                </a:solidFill>
                <a:effectLst/>
                <a:uLnTx/>
                <a:uFillTx/>
                <a:latin typeface="Halley"/>
                <a:ea typeface="+mn-ea"/>
                <a:cs typeface="+mn-cs"/>
              </a:rPr>
              <a:t>PTFA</a:t>
            </a:r>
            <a:r>
              <a:rPr kumimoji="0" lang="en-GB" sz="3600" b="0" i="0" u="none" strike="noStrike" kern="1200" cap="none" spc="0" normalizeH="0" baseline="0" noProof="0">
                <a:ln>
                  <a:noFill/>
                </a:ln>
                <a:solidFill>
                  <a:srgbClr val="3B3B3B"/>
                </a:solidFill>
                <a:effectLst/>
                <a:uLnTx/>
                <a:uFillTx/>
                <a:latin typeface="Halley"/>
                <a:ea typeface="+mn-ea"/>
                <a:cs typeface="+mn-cs"/>
              </a:rPr>
              <a:t> organise lots of events and raise lots of money for our children-they would welcome new members.</a:t>
            </a:r>
          </a:p>
        </p:txBody>
      </p:sp>
      <p:sp>
        <p:nvSpPr>
          <p:cNvPr id="10" name="TextBox 10"/>
          <p:cNvSpPr txBox="1"/>
          <p:nvPr/>
        </p:nvSpPr>
        <p:spPr>
          <a:xfrm>
            <a:off x="5971404" y="947988"/>
            <a:ext cx="5869951" cy="987450"/>
          </a:xfrm>
          <a:prstGeom prst="rect">
            <a:avLst/>
          </a:prstGeom>
        </p:spPr>
        <p:txBody>
          <a:bodyPr wrap="square" lIns="0" tIns="0" rIns="0" bIns="0" rtlCol="0" anchor="t">
            <a:spAutoFit/>
          </a:bodyPr>
          <a:lstStyle/>
          <a:p>
            <a:pPr marL="457200" marR="0" lvl="1"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a:ln>
                  <a:noFill/>
                </a:ln>
                <a:solidFill>
                  <a:srgbClr val="F90303"/>
                </a:solidFill>
                <a:effectLst/>
                <a:uLnTx/>
                <a:uFillTx/>
                <a:latin typeface="Scripter"/>
                <a:ea typeface="+mn-ea"/>
                <a:cs typeface="+mn-cs"/>
              </a:rPr>
              <a:t>Get involved!</a:t>
            </a: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1"/>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2"/>
            <a:stretch>
              <a:fillRect/>
            </a:stretch>
          </a:blipFill>
        </p:spPr>
      </p:sp>
      <p:pic>
        <p:nvPicPr>
          <p:cNvPr id="14" name="Picture 13">
            <a:extLst>
              <a:ext uri="{FF2B5EF4-FFF2-40B4-BE49-F238E27FC236}">
                <a16:creationId xmlns:a16="http://schemas.microsoft.com/office/drawing/2014/main" id="{98886731-F0D6-4102-B0FD-4D6CE8F66873}"/>
              </a:ext>
            </a:extLst>
          </p:cNvPr>
          <p:cNvPicPr>
            <a:picLocks noChangeAspect="1"/>
          </p:cNvPicPr>
          <p:nvPr/>
        </p:nvPicPr>
        <p:blipFill>
          <a:blip r:embed="rId13"/>
          <a:stretch>
            <a:fillRect/>
          </a:stretch>
        </p:blipFill>
        <p:spPr>
          <a:xfrm>
            <a:off x="14959601" y="5734704"/>
            <a:ext cx="3242361" cy="3911270"/>
          </a:xfrm>
          <a:prstGeom prst="rect">
            <a:avLst/>
          </a:prstGeom>
        </p:spPr>
      </p:pic>
      <p:pic>
        <p:nvPicPr>
          <p:cNvPr id="15" name="Picture 5" descr="Worsley Bridge PTFA – Worsley Bridge Primary School">
            <a:extLst>
              <a:ext uri="{FF2B5EF4-FFF2-40B4-BE49-F238E27FC236}">
                <a16:creationId xmlns:a16="http://schemas.microsoft.com/office/drawing/2014/main" id="{FDE1FB4F-F376-4FC1-B4B7-275FBE03CB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06838" y="8590446"/>
            <a:ext cx="4276267" cy="14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397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082494" y="1656746"/>
            <a:ext cx="10478162" cy="987450"/>
          </a:xfrm>
          <a:prstGeom prst="rect">
            <a:avLst/>
          </a:prstGeom>
        </p:spPr>
        <p:txBody>
          <a:bodyPr wrap="square" lIns="0" tIns="0" rIns="0" bIns="0" rtlCol="0" anchor="t">
            <a:spAutoFit/>
          </a:bodyPr>
          <a:lstStyle/>
          <a:p>
            <a:pPr algn="ctr">
              <a:lnSpc>
                <a:spcPts val="7720"/>
              </a:lnSpc>
            </a:pPr>
            <a:r>
              <a:rPr lang="en-US" sz="7083">
                <a:solidFill>
                  <a:srgbClr val="F90303"/>
                </a:solidFill>
                <a:latin typeface="Scripter"/>
              </a:rPr>
              <a:t>Information Packs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6">
            <a:extLst>
              <a:ext uri="{FF2B5EF4-FFF2-40B4-BE49-F238E27FC236}">
                <a16:creationId xmlns:a16="http://schemas.microsoft.com/office/drawing/2014/main" id="{A4E52D76-6E9C-4151-9110-953FDBD09ABE}"/>
              </a:ext>
            </a:extLst>
          </p:cNvPr>
          <p:cNvSpPr txBox="1"/>
          <p:nvPr/>
        </p:nvSpPr>
        <p:spPr>
          <a:xfrm>
            <a:off x="2177143" y="3468783"/>
            <a:ext cx="14209486" cy="4154984"/>
          </a:xfrm>
          <a:prstGeom prst="rect">
            <a:avLst/>
          </a:prstGeom>
          <a:noFill/>
        </p:spPr>
        <p:txBody>
          <a:bodyPr wrap="square" rtlCol="0">
            <a:spAutoFit/>
          </a:bodyPr>
          <a:lstStyle/>
          <a:p>
            <a:pPr algn="ctr"/>
            <a:r>
              <a:rPr lang="en-GB" sz="4400">
                <a:latin typeface="SassoonPrimaryInfant" pitchFamily="2" charset="0"/>
              </a:rPr>
              <a:t>Please ensure that before June 18</a:t>
            </a:r>
            <a:r>
              <a:rPr lang="en-GB" sz="4400" baseline="30000">
                <a:latin typeface="SassoonPrimaryInfant" pitchFamily="2" charset="0"/>
              </a:rPr>
              <a:t>th</a:t>
            </a:r>
            <a:r>
              <a:rPr lang="en-GB" sz="4400">
                <a:latin typeface="SassoonPrimaryInfant" pitchFamily="2" charset="0"/>
              </a:rPr>
              <a:t> (Transition Day) you have returned forms within the ‘Welcome To Pack’ that you will be given tonight. </a:t>
            </a:r>
          </a:p>
          <a:p>
            <a:pPr algn="ctr"/>
            <a:endParaRPr lang="en-GB" sz="4400">
              <a:latin typeface="SassoonPrimaryInfant" pitchFamily="2" charset="0"/>
            </a:endParaRPr>
          </a:p>
          <a:p>
            <a:pPr algn="ctr"/>
            <a:r>
              <a:rPr lang="en-GB" sz="4400">
                <a:latin typeface="SassoonPrimaryInfant" pitchFamily="2" charset="0"/>
              </a:rPr>
              <a:t>This is to ensure that we have all details to support your child to stay independently for the session.</a:t>
            </a:r>
          </a:p>
        </p:txBody>
      </p:sp>
    </p:spTree>
    <p:extLst>
      <p:ext uri="{BB962C8B-B14F-4D97-AF65-F5344CB8AC3E}">
        <p14:creationId xmlns:p14="http://schemas.microsoft.com/office/powerpoint/2010/main" val="380405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C001"/>
        </a:solidFill>
        <a:effectLst/>
      </p:bgPr>
    </p:bg>
    <p:spTree>
      <p:nvGrpSpPr>
        <p:cNvPr id="1" name=""/>
        <p:cNvGrpSpPr/>
        <p:nvPr/>
      </p:nvGrpSpPr>
      <p:grpSpPr>
        <a:xfrm>
          <a:off x="0" y="0"/>
          <a:ext cx="0" cy="0"/>
          <a:chOff x="0" y="0"/>
          <a:chExt cx="0" cy="0"/>
        </a:xfrm>
      </p:grpSpPr>
      <p:sp>
        <p:nvSpPr>
          <p:cNvPr id="2" name="Freeform 2"/>
          <p:cNvSpPr/>
          <p:nvPr/>
        </p:nvSpPr>
        <p:spPr>
          <a:xfrm rot="185557">
            <a:off x="2584944" y="1765586"/>
            <a:ext cx="13118112" cy="6755828"/>
          </a:xfrm>
          <a:custGeom>
            <a:avLst/>
            <a:gdLst/>
            <a:ahLst/>
            <a:cxnLst/>
            <a:rect l="l" t="t" r="r" b="b"/>
            <a:pathLst>
              <a:path w="13118112" h="6755828">
                <a:moveTo>
                  <a:pt x="0" y="0"/>
                </a:moveTo>
                <a:lnTo>
                  <a:pt x="13118112" y="0"/>
                </a:lnTo>
                <a:lnTo>
                  <a:pt x="13118112" y="6755828"/>
                </a:lnTo>
                <a:lnTo>
                  <a:pt x="0" y="6755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0086">
            <a:off x="1956461" y="1405474"/>
            <a:ext cx="4321351" cy="879984"/>
          </a:xfrm>
          <a:custGeom>
            <a:avLst/>
            <a:gdLst/>
            <a:ahLst/>
            <a:cxnLst/>
            <a:rect l="l" t="t" r="r" b="b"/>
            <a:pathLst>
              <a:path w="4321351" h="879984">
                <a:moveTo>
                  <a:pt x="0" y="0"/>
                </a:moveTo>
                <a:lnTo>
                  <a:pt x="4321350" y="0"/>
                </a:lnTo>
                <a:lnTo>
                  <a:pt x="4321350" y="879984"/>
                </a:lnTo>
                <a:lnTo>
                  <a:pt x="0" y="879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667897" y="3605342"/>
            <a:ext cx="7467789" cy="1761692"/>
          </a:xfrm>
          <a:prstGeom prst="rect">
            <a:avLst/>
          </a:prstGeom>
        </p:spPr>
        <p:txBody>
          <a:bodyPr lIns="0" tIns="0" rIns="0" bIns="0" rtlCol="0" anchor="t">
            <a:spAutoFit/>
          </a:bodyPr>
          <a:lstStyle/>
          <a:p>
            <a:pPr algn="ctr">
              <a:lnSpc>
                <a:spcPts val="13210"/>
              </a:lnSpc>
            </a:pPr>
            <a:r>
              <a:rPr lang="en-US" sz="10568">
                <a:solidFill>
                  <a:srgbClr val="EEF4F4"/>
                </a:solidFill>
                <a:latin typeface="Scripter"/>
              </a:rPr>
              <a:t>Thank You!</a:t>
            </a:r>
          </a:p>
        </p:txBody>
      </p:sp>
      <p:sp>
        <p:nvSpPr>
          <p:cNvPr id="6" name="TextBox 6"/>
          <p:cNvSpPr txBox="1"/>
          <p:nvPr/>
        </p:nvSpPr>
        <p:spPr>
          <a:xfrm>
            <a:off x="5350051" y="5262259"/>
            <a:ext cx="6103482" cy="3018775"/>
          </a:xfrm>
          <a:prstGeom prst="rect">
            <a:avLst/>
          </a:prstGeom>
        </p:spPr>
        <p:txBody>
          <a:bodyPr lIns="0" tIns="0" rIns="0" bIns="0" rtlCol="0" anchor="t">
            <a:spAutoFit/>
          </a:bodyPr>
          <a:lstStyle/>
          <a:p>
            <a:pPr algn="ctr">
              <a:lnSpc>
                <a:spcPts val="4777"/>
              </a:lnSpc>
            </a:pPr>
            <a:r>
              <a:rPr lang="en-US" sz="3700">
                <a:solidFill>
                  <a:srgbClr val="EEF4F4"/>
                </a:solidFill>
                <a:latin typeface="Halley"/>
              </a:rPr>
              <a:t>Miss Massey</a:t>
            </a:r>
          </a:p>
          <a:p>
            <a:pPr algn="ctr">
              <a:lnSpc>
                <a:spcPts val="4777"/>
              </a:lnSpc>
            </a:pPr>
            <a:r>
              <a:rPr lang="en-US" sz="3700">
                <a:solidFill>
                  <a:srgbClr val="EEF4F4"/>
                </a:solidFill>
                <a:latin typeface="Halley"/>
              </a:rPr>
              <a:t>Miss Shields</a:t>
            </a:r>
          </a:p>
          <a:p>
            <a:pPr algn="ctr">
              <a:lnSpc>
                <a:spcPts val="4777"/>
              </a:lnSpc>
            </a:pPr>
            <a:r>
              <a:rPr lang="en-US" sz="3700">
                <a:solidFill>
                  <a:srgbClr val="EEF4F4"/>
                </a:solidFill>
                <a:latin typeface="Halley"/>
              </a:rPr>
              <a:t>Miss Lunn</a:t>
            </a:r>
          </a:p>
          <a:p>
            <a:pPr algn="ctr">
              <a:lnSpc>
                <a:spcPts val="4777"/>
              </a:lnSpc>
            </a:pPr>
            <a:r>
              <a:rPr lang="en-US" sz="3700" err="1">
                <a:solidFill>
                  <a:srgbClr val="EEF4F4"/>
                </a:solidFill>
                <a:latin typeface="Halley"/>
              </a:rPr>
              <a:t>Mrs</a:t>
            </a:r>
            <a:r>
              <a:rPr lang="en-US" sz="3700">
                <a:solidFill>
                  <a:srgbClr val="EEF4F4"/>
                </a:solidFill>
                <a:latin typeface="Halley"/>
              </a:rPr>
              <a:t> Court</a:t>
            </a:r>
          </a:p>
          <a:p>
            <a:pPr algn="ctr">
              <a:lnSpc>
                <a:spcPts val="4777"/>
              </a:lnSpc>
            </a:pPr>
            <a:r>
              <a:rPr lang="en-US" sz="3700" err="1">
                <a:solidFill>
                  <a:srgbClr val="EEF4F4"/>
                </a:solidFill>
                <a:latin typeface="Halley"/>
              </a:rPr>
              <a:t>Mrs</a:t>
            </a:r>
            <a:r>
              <a:rPr lang="en-US" sz="3700">
                <a:solidFill>
                  <a:srgbClr val="EEF4F4"/>
                </a:solidFill>
                <a:latin typeface="Halley"/>
              </a:rPr>
              <a:t> Barker </a:t>
            </a:r>
          </a:p>
        </p:txBody>
      </p:sp>
      <p:sp>
        <p:nvSpPr>
          <p:cNvPr id="7" name="Freeform 7"/>
          <p:cNvSpPr/>
          <p:nvPr/>
        </p:nvSpPr>
        <p:spPr>
          <a:xfrm>
            <a:off x="15875743" y="3651635"/>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2358388" y="5665119"/>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179719" y="8815178"/>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1844365" y="-2252469"/>
            <a:ext cx="6904034" cy="6814857"/>
          </a:xfrm>
          <a:custGeom>
            <a:avLst/>
            <a:gdLst/>
            <a:ahLst/>
            <a:cxnLst/>
            <a:rect l="l" t="t" r="r" b="b"/>
            <a:pathLst>
              <a:path w="6904034" h="6814857">
                <a:moveTo>
                  <a:pt x="0" y="0"/>
                </a:moveTo>
                <a:lnTo>
                  <a:pt x="6904034" y="0"/>
                </a:lnTo>
                <a:lnTo>
                  <a:pt x="6904034" y="6814857"/>
                </a:lnTo>
                <a:lnTo>
                  <a:pt x="0" y="68148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64255" y="-459299"/>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063149">
            <a:off x="12274208" y="5449639"/>
            <a:ext cx="3363622" cy="3192383"/>
          </a:xfrm>
          <a:custGeom>
            <a:avLst/>
            <a:gdLst/>
            <a:ahLst/>
            <a:cxnLst/>
            <a:rect l="l" t="t" r="r" b="b"/>
            <a:pathLst>
              <a:path w="3363622" h="3192383">
                <a:moveTo>
                  <a:pt x="0" y="0"/>
                </a:moveTo>
                <a:lnTo>
                  <a:pt x="3363622" y="0"/>
                </a:lnTo>
                <a:lnTo>
                  <a:pt x="3363622" y="3192384"/>
                </a:lnTo>
                <a:lnTo>
                  <a:pt x="0" y="3192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2075453" flipH="1">
            <a:off x="181699" y="-455680"/>
            <a:ext cx="3500048" cy="5147130"/>
          </a:xfrm>
          <a:custGeom>
            <a:avLst/>
            <a:gdLst/>
            <a:ahLst/>
            <a:cxnLst/>
            <a:rect l="l" t="t" r="r" b="b"/>
            <a:pathLst>
              <a:path w="3500048" h="5147130">
                <a:moveTo>
                  <a:pt x="3500048" y="0"/>
                </a:moveTo>
                <a:lnTo>
                  <a:pt x="0" y="0"/>
                </a:lnTo>
                <a:lnTo>
                  <a:pt x="0" y="5147130"/>
                </a:lnTo>
                <a:lnTo>
                  <a:pt x="3500048" y="5147130"/>
                </a:lnTo>
                <a:lnTo>
                  <a:pt x="350004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498272">
            <a:off x="15318604" y="8585673"/>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2784061" y="2234517"/>
            <a:ext cx="12246702" cy="8081058"/>
          </a:xfrm>
          <a:prstGeom prst="rect">
            <a:avLst/>
          </a:prstGeom>
        </p:spPr>
        <p:txBody>
          <a:bodyPr wrap="square" lIns="0" tIns="0" rIns="0" bIns="0" rtlCol="0" anchor="t">
            <a:spAutoFit/>
          </a:bodyPr>
          <a:lstStyle/>
          <a:p>
            <a:pPr algn="ctr">
              <a:lnSpc>
                <a:spcPts val="7121"/>
              </a:lnSpc>
            </a:pPr>
            <a:r>
              <a:rPr lang="en-US" sz="4451">
                <a:solidFill>
                  <a:srgbClr val="3B3B3B"/>
                </a:solidFill>
                <a:latin typeface="Halley"/>
              </a:rPr>
              <a:t>http://knypersley.staffs.sch.uk/</a:t>
            </a:r>
          </a:p>
          <a:p>
            <a:pPr algn="l">
              <a:lnSpc>
                <a:spcPts val="7121"/>
              </a:lnSpc>
            </a:pPr>
            <a:r>
              <a:rPr lang="en-US" sz="4451">
                <a:solidFill>
                  <a:srgbClr val="3B3B3B"/>
                </a:solidFill>
                <a:latin typeface="Halley"/>
              </a:rPr>
              <a:t>Policies</a:t>
            </a:r>
          </a:p>
          <a:p>
            <a:pPr algn="l">
              <a:lnSpc>
                <a:spcPts val="7121"/>
              </a:lnSpc>
            </a:pPr>
            <a:r>
              <a:rPr lang="en-US" sz="4451">
                <a:solidFill>
                  <a:srgbClr val="3B3B3B"/>
                </a:solidFill>
                <a:latin typeface="Halley"/>
              </a:rPr>
              <a:t>Newsletter - Online/ via Arbor (paper copies available via the school office).</a:t>
            </a:r>
          </a:p>
          <a:p>
            <a:pPr algn="l">
              <a:lnSpc>
                <a:spcPts val="7121"/>
              </a:lnSpc>
            </a:pPr>
            <a:r>
              <a:rPr lang="en-US" sz="4451">
                <a:solidFill>
                  <a:srgbClr val="3B3B3B"/>
                </a:solidFill>
                <a:latin typeface="Halley"/>
              </a:rPr>
              <a:t>Safeguarding page</a:t>
            </a:r>
          </a:p>
          <a:p>
            <a:pPr algn="l">
              <a:lnSpc>
                <a:spcPts val="7121"/>
              </a:lnSpc>
            </a:pPr>
            <a:r>
              <a:rPr lang="en-US" sz="4451">
                <a:solidFill>
                  <a:srgbClr val="3B3B3B"/>
                </a:solidFill>
                <a:latin typeface="Halley"/>
              </a:rPr>
              <a:t>PTFA information</a:t>
            </a:r>
          </a:p>
          <a:p>
            <a:pPr algn="l">
              <a:lnSpc>
                <a:spcPts val="7121"/>
              </a:lnSpc>
            </a:pPr>
            <a:r>
              <a:rPr lang="en-US" sz="4451">
                <a:solidFill>
                  <a:srgbClr val="3B3B3B"/>
                </a:solidFill>
                <a:latin typeface="Halley"/>
              </a:rPr>
              <a:t>School Calendar</a:t>
            </a:r>
          </a:p>
          <a:p>
            <a:pPr algn="l">
              <a:lnSpc>
                <a:spcPts val="7121"/>
              </a:lnSpc>
            </a:pPr>
            <a:r>
              <a:rPr lang="en-US" sz="4451" b="1" u="sng">
                <a:solidFill>
                  <a:srgbClr val="FF0000"/>
                </a:solidFill>
                <a:latin typeface="Halley"/>
              </a:rPr>
              <a:t>Everything you need to know is on our website!</a:t>
            </a:r>
          </a:p>
          <a:p>
            <a:pPr algn="l">
              <a:lnSpc>
                <a:spcPts val="7121"/>
              </a:lnSpc>
            </a:pPr>
            <a:endParaRPr lang="en-US" sz="4451">
              <a:solidFill>
                <a:srgbClr val="3B3B3B"/>
              </a:solidFill>
              <a:latin typeface="Halley"/>
            </a:endParaRPr>
          </a:p>
        </p:txBody>
      </p:sp>
      <p:sp>
        <p:nvSpPr>
          <p:cNvPr id="8" name="TextBox 8"/>
          <p:cNvSpPr txBox="1"/>
          <p:nvPr/>
        </p:nvSpPr>
        <p:spPr>
          <a:xfrm>
            <a:off x="5568663" y="465572"/>
            <a:ext cx="7860364" cy="1486535"/>
          </a:xfrm>
          <a:prstGeom prst="rect">
            <a:avLst/>
          </a:prstGeom>
        </p:spPr>
        <p:txBody>
          <a:bodyPr lIns="0" tIns="0" rIns="0" bIns="0" rtlCol="0" anchor="t">
            <a:spAutoFit/>
          </a:bodyPr>
          <a:lstStyle/>
          <a:p>
            <a:pPr algn="ctr">
              <a:lnSpc>
                <a:spcPts val="11124"/>
              </a:lnSpc>
            </a:pPr>
            <a:r>
              <a:rPr lang="en-US" sz="8899">
                <a:solidFill>
                  <a:srgbClr val="F90303"/>
                </a:solidFill>
                <a:latin typeface="Scripter"/>
              </a:rPr>
              <a:t>School Website</a:t>
            </a:r>
          </a:p>
        </p:txBody>
      </p:sp>
      <p:sp>
        <p:nvSpPr>
          <p:cNvPr id="9" name="Freeform 9"/>
          <p:cNvSpPr/>
          <p:nvPr/>
        </p:nvSpPr>
        <p:spPr>
          <a:xfrm>
            <a:off x="1280541" y="4075936"/>
            <a:ext cx="651182" cy="937566"/>
          </a:xfrm>
          <a:custGeom>
            <a:avLst/>
            <a:gdLst/>
            <a:ahLst/>
            <a:cxnLst/>
            <a:rect l="l" t="t" r="r" b="b"/>
            <a:pathLst>
              <a:path w="651182" h="937566">
                <a:moveTo>
                  <a:pt x="0" y="0"/>
                </a:moveTo>
                <a:lnTo>
                  <a:pt x="651182" y="0"/>
                </a:lnTo>
                <a:lnTo>
                  <a:pt x="651182" y="937565"/>
                </a:lnTo>
                <a:lnTo>
                  <a:pt x="0" y="937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337879" y="8734333"/>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4"/>
            <a:stretch>
              <a:fillRect/>
            </a:stretch>
          </a:blipFill>
        </p:spPr>
        <p:txBody>
          <a:bodyPr/>
          <a:lstStyle/>
          <a:p>
            <a:endParaRPr lang="en-GB"/>
          </a:p>
        </p:txBody>
      </p:sp>
      <p:sp>
        <p:nvSpPr>
          <p:cNvPr id="11" name="Freeform 11"/>
          <p:cNvSpPr/>
          <p:nvPr/>
        </p:nvSpPr>
        <p:spPr>
          <a:xfrm>
            <a:off x="16536338" y="35210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5"/>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0046" y="-1315800"/>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1498272">
            <a:off x="15318604" y="8585673"/>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8"/>
          <p:cNvSpPr txBox="1"/>
          <p:nvPr/>
        </p:nvSpPr>
        <p:spPr>
          <a:xfrm>
            <a:off x="5511762" y="37523"/>
            <a:ext cx="7264475" cy="1223861"/>
          </a:xfrm>
          <a:prstGeom prst="rect">
            <a:avLst/>
          </a:prstGeom>
        </p:spPr>
        <p:txBody>
          <a:bodyPr wrap="square" lIns="0" tIns="0" rIns="0" bIns="0" rtlCol="0" anchor="t">
            <a:spAutoFit/>
          </a:bodyPr>
          <a:lstStyle/>
          <a:p>
            <a:pPr algn="ctr">
              <a:lnSpc>
                <a:spcPts val="11124"/>
              </a:lnSpc>
            </a:pPr>
            <a:r>
              <a:rPr lang="en-US" sz="6600">
                <a:solidFill>
                  <a:srgbClr val="F90303"/>
                </a:solidFill>
                <a:latin typeface="Scripter"/>
              </a:rPr>
              <a:t>Calendar Dates</a:t>
            </a:r>
          </a:p>
        </p:txBody>
      </p:sp>
      <p:sp>
        <p:nvSpPr>
          <p:cNvPr id="9" name="Freeform 9"/>
          <p:cNvSpPr/>
          <p:nvPr/>
        </p:nvSpPr>
        <p:spPr>
          <a:xfrm>
            <a:off x="363184" y="400969"/>
            <a:ext cx="651182" cy="937566"/>
          </a:xfrm>
          <a:custGeom>
            <a:avLst/>
            <a:gdLst/>
            <a:ahLst/>
            <a:cxnLst/>
            <a:rect l="l" t="t" r="r" b="b"/>
            <a:pathLst>
              <a:path w="651182" h="937566">
                <a:moveTo>
                  <a:pt x="0" y="0"/>
                </a:moveTo>
                <a:lnTo>
                  <a:pt x="651182" y="0"/>
                </a:lnTo>
                <a:lnTo>
                  <a:pt x="651182" y="937565"/>
                </a:lnTo>
                <a:lnTo>
                  <a:pt x="0" y="9375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337879" y="8734333"/>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txBody>
          <a:bodyPr/>
          <a:lstStyle/>
          <a:p>
            <a:endParaRPr lang="en-GB"/>
          </a:p>
        </p:txBody>
      </p:sp>
      <p:sp>
        <p:nvSpPr>
          <p:cNvPr id="11" name="Freeform 11"/>
          <p:cNvSpPr/>
          <p:nvPr/>
        </p:nvSpPr>
        <p:spPr>
          <a:xfrm>
            <a:off x="16536338" y="35210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txBody>
          <a:bodyPr/>
          <a:lstStyle/>
          <a:p>
            <a:endParaRPr lang="en-GB"/>
          </a:p>
        </p:txBody>
      </p:sp>
      <p:sp>
        <p:nvSpPr>
          <p:cNvPr id="12" name="TextBox 11">
            <a:extLst>
              <a:ext uri="{FF2B5EF4-FFF2-40B4-BE49-F238E27FC236}">
                <a16:creationId xmlns:a16="http://schemas.microsoft.com/office/drawing/2014/main" id="{5080E1E6-314D-4C78-80EE-E97575E4A4CB}"/>
              </a:ext>
            </a:extLst>
          </p:cNvPr>
          <p:cNvSpPr txBox="1"/>
          <p:nvPr/>
        </p:nvSpPr>
        <p:spPr>
          <a:xfrm>
            <a:off x="1838478" y="1338535"/>
            <a:ext cx="14434742" cy="8525411"/>
          </a:xfrm>
          <a:prstGeom prst="rect">
            <a:avLst/>
          </a:prstGeom>
          <a:noFill/>
        </p:spPr>
        <p:txBody>
          <a:bodyPr wrap="square" lIns="91440" tIns="45720" rIns="91440" bIns="45720" rtlCol="0" anchor="t">
            <a:spAutoFit/>
          </a:bodyPr>
          <a:lstStyle/>
          <a:p>
            <a:pPr algn="ctr"/>
            <a:r>
              <a:rPr lang="en-GB" sz="2800">
                <a:latin typeface="Sassoon Primary" charset="0"/>
              </a:rPr>
              <a:t>In September we will share ‘Important Dates for Parents’ overview this document captures all key dates that we have planned into the diary already to help you prepare for the year ahead. We will also share a Non-uniform overview that can be used to again aid your calendar and organisation. </a:t>
            </a:r>
          </a:p>
          <a:p>
            <a:pPr algn="ctr"/>
            <a:endParaRPr lang="en-GB" sz="2800">
              <a:latin typeface="Sassoon Primary" charset="0"/>
            </a:endParaRPr>
          </a:p>
          <a:p>
            <a:pPr algn="ctr"/>
            <a:r>
              <a:rPr lang="en-GB" sz="2800">
                <a:latin typeface="Sassoon Primary"/>
              </a:rPr>
              <a:t>Currently on the school website under calendar there are the school dates to aid you in your holiday booking and child care needs. Please pay close attention to inset days as they have been adjusted this year. </a:t>
            </a:r>
          </a:p>
          <a:p>
            <a:pPr algn="ctr"/>
            <a:endParaRPr lang="en-GB" sz="2800">
              <a:latin typeface="Sassoon Primary" charset="0"/>
            </a:endParaRPr>
          </a:p>
          <a:p>
            <a:pPr algn="ctr"/>
            <a:r>
              <a:rPr lang="en-GB" sz="2400" i="1">
                <a:solidFill>
                  <a:srgbClr val="FF0000"/>
                </a:solidFill>
                <a:latin typeface="Sassoon Primary"/>
              </a:rPr>
              <a:t>We do use Facebook, Arbor and the newsletter as reminders  and to indicate any changes but please ensure you add the information as it is given as to not rely on reminders and to aid organisation and timeframes.</a:t>
            </a:r>
          </a:p>
          <a:p>
            <a:pPr algn="ctr"/>
            <a:endParaRPr lang="en-GB" sz="2800">
              <a:latin typeface="Sassoon Primary" charset="0"/>
            </a:endParaRPr>
          </a:p>
          <a:p>
            <a:pPr algn="ctr"/>
            <a:r>
              <a:rPr lang="en-GB" sz="2800">
                <a:latin typeface="Sassoon Primary" charset="0"/>
              </a:rPr>
              <a:t>Please share:</a:t>
            </a:r>
          </a:p>
          <a:p>
            <a:pPr marL="457200" indent="-457200">
              <a:buFont typeface="Arial" panose="020B0604020202020204" pitchFamily="34" charset="0"/>
              <a:buChar char="•"/>
            </a:pPr>
            <a:r>
              <a:rPr lang="en-GB" sz="2800">
                <a:latin typeface="Sassoon Primary" charset="0"/>
              </a:rPr>
              <a:t>School calendar</a:t>
            </a:r>
          </a:p>
          <a:p>
            <a:pPr marL="457200" indent="-457200">
              <a:buFont typeface="Arial" panose="020B0604020202020204" pitchFamily="34" charset="0"/>
              <a:buChar char="•"/>
            </a:pPr>
            <a:r>
              <a:rPr lang="en-GB" sz="2800">
                <a:latin typeface="Sassoon Primary"/>
              </a:rPr>
              <a:t>Important Dates example</a:t>
            </a:r>
          </a:p>
          <a:p>
            <a:pPr marL="457200" indent="-457200">
              <a:buFont typeface="Arial" panose="020B0604020202020204" pitchFamily="34" charset="0"/>
              <a:buChar char="•"/>
            </a:pPr>
            <a:r>
              <a:rPr lang="en-GB" sz="2800">
                <a:latin typeface="Sassoon Primary" charset="0"/>
              </a:rPr>
              <a:t>Non-uniform overview as example </a:t>
            </a:r>
          </a:p>
          <a:p>
            <a:pPr marL="457200" indent="-457200">
              <a:buFont typeface="Arial" panose="020B0604020202020204" pitchFamily="34" charset="0"/>
              <a:buChar char="•"/>
            </a:pPr>
            <a:r>
              <a:rPr lang="en-GB" sz="2800">
                <a:latin typeface="Sassoon Primary" charset="0"/>
              </a:rPr>
              <a:t>26-27 term dates</a:t>
            </a:r>
          </a:p>
          <a:p>
            <a:pPr algn="ctr"/>
            <a:endParaRPr lang="en-GB" sz="2800">
              <a:latin typeface="Sassoon Primary" charset="0"/>
            </a:endParaRPr>
          </a:p>
          <a:p>
            <a:pPr algn="ctr"/>
            <a:r>
              <a:rPr lang="en-GB" sz="2800">
                <a:latin typeface="Sassoon Primary" charset="0"/>
              </a:rPr>
              <a:t>All can be found on:</a:t>
            </a:r>
          </a:p>
        </p:txBody>
      </p:sp>
      <p:sp>
        <p:nvSpPr>
          <p:cNvPr id="14" name="TextBox 13">
            <a:extLst>
              <a:ext uri="{FF2B5EF4-FFF2-40B4-BE49-F238E27FC236}">
                <a16:creationId xmlns:a16="http://schemas.microsoft.com/office/drawing/2014/main" id="{9AD323E3-D89F-4CF6-9A33-AE46D72E0EE6}"/>
              </a:ext>
            </a:extLst>
          </p:cNvPr>
          <p:cNvSpPr txBox="1"/>
          <p:nvPr/>
        </p:nvSpPr>
        <p:spPr>
          <a:xfrm>
            <a:off x="5036007" y="9642505"/>
            <a:ext cx="9779430" cy="584775"/>
          </a:xfrm>
          <a:prstGeom prst="rect">
            <a:avLst/>
          </a:prstGeom>
          <a:noFill/>
        </p:spPr>
        <p:txBody>
          <a:bodyPr wrap="square">
            <a:spAutoFit/>
          </a:bodyPr>
          <a:lstStyle/>
          <a:p>
            <a:r>
              <a:rPr lang="en-GB" sz="3200">
                <a:latin typeface="Sassoon Primary" charset="0"/>
                <a:hlinkClick r:id="rId12"/>
              </a:rPr>
              <a:t>https://knypersley.staffs.sch.uk/calendar/</a:t>
            </a:r>
            <a:r>
              <a:rPr lang="en-GB" sz="3200">
                <a:latin typeface="Sassoon Primary" charset="0"/>
              </a:rPr>
              <a:t> </a:t>
            </a:r>
          </a:p>
        </p:txBody>
      </p:sp>
      <p:sp>
        <p:nvSpPr>
          <p:cNvPr id="15" name="TextBox 14">
            <a:extLst>
              <a:ext uri="{FF2B5EF4-FFF2-40B4-BE49-F238E27FC236}">
                <a16:creationId xmlns:a16="http://schemas.microsoft.com/office/drawing/2014/main" id="{7C31922B-B59A-4A01-97C0-6991380148F6}"/>
              </a:ext>
            </a:extLst>
          </p:cNvPr>
          <p:cNvSpPr txBox="1"/>
          <p:nvPr/>
        </p:nvSpPr>
        <p:spPr>
          <a:xfrm>
            <a:off x="13948475" y="6695268"/>
            <a:ext cx="3148857" cy="1890793"/>
          </a:xfrm>
          <a:prstGeom prst="rect">
            <a:avLst/>
          </a:prstGeom>
          <a:noFill/>
        </p:spPr>
        <p:txBody>
          <a:bodyPr wrap="square" rtlCol="0">
            <a:spAutoFit/>
          </a:bodyPr>
          <a:lstStyle/>
          <a:p>
            <a:endParaRPr lang="en-GB"/>
          </a:p>
        </p:txBody>
      </p:sp>
      <p:pic>
        <p:nvPicPr>
          <p:cNvPr id="16" name="Picture 15">
            <a:extLst>
              <a:ext uri="{FF2B5EF4-FFF2-40B4-BE49-F238E27FC236}">
                <a16:creationId xmlns:a16="http://schemas.microsoft.com/office/drawing/2014/main" id="{E29D5404-15D0-41AA-93C6-9875AF90BCF6}"/>
              </a:ext>
            </a:extLst>
          </p:cNvPr>
          <p:cNvPicPr>
            <a:picLocks noChangeAspect="1"/>
          </p:cNvPicPr>
          <p:nvPr/>
        </p:nvPicPr>
        <p:blipFill>
          <a:blip r:embed="rId13"/>
          <a:stretch>
            <a:fillRect/>
          </a:stretch>
        </p:blipFill>
        <p:spPr>
          <a:xfrm>
            <a:off x="13793492" y="6331934"/>
            <a:ext cx="3628637" cy="2177183"/>
          </a:xfrm>
          <a:prstGeom prst="rect">
            <a:avLst/>
          </a:prstGeom>
        </p:spPr>
      </p:pic>
    </p:spTree>
    <p:extLst>
      <p:ext uri="{BB962C8B-B14F-4D97-AF65-F5344CB8AC3E}">
        <p14:creationId xmlns:p14="http://schemas.microsoft.com/office/powerpoint/2010/main" val="420726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rot="288675">
            <a:off x="10101977" y="3467776"/>
            <a:ext cx="7228614" cy="3351448"/>
          </a:xfrm>
          <a:custGeom>
            <a:avLst/>
            <a:gdLst/>
            <a:ahLst/>
            <a:cxnLst/>
            <a:rect l="l" t="t" r="r" b="b"/>
            <a:pathLst>
              <a:path w="7228614" h="3351448">
                <a:moveTo>
                  <a:pt x="0" y="0"/>
                </a:moveTo>
                <a:lnTo>
                  <a:pt x="7228614" y="0"/>
                </a:lnTo>
                <a:lnTo>
                  <a:pt x="7228614" y="3351448"/>
                </a:lnTo>
                <a:lnTo>
                  <a:pt x="0" y="3351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887217" y="-779153"/>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498272">
            <a:off x="15894399" y="8113341"/>
            <a:ext cx="3413156" cy="2289917"/>
          </a:xfrm>
          <a:custGeom>
            <a:avLst/>
            <a:gdLst/>
            <a:ahLst/>
            <a:cxnLst/>
            <a:rect l="l" t="t" r="r" b="b"/>
            <a:pathLst>
              <a:path w="3413156" h="2289917">
                <a:moveTo>
                  <a:pt x="0" y="0"/>
                </a:moveTo>
                <a:lnTo>
                  <a:pt x="3413156" y="0"/>
                </a:lnTo>
                <a:lnTo>
                  <a:pt x="3413156" y="2289918"/>
                </a:lnTo>
                <a:lnTo>
                  <a:pt x="0" y="2289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7875657" y="3961681"/>
            <a:ext cx="2428885" cy="2428885"/>
          </a:xfrm>
          <a:custGeom>
            <a:avLst/>
            <a:gdLst/>
            <a:ahLst/>
            <a:cxnLst/>
            <a:rect l="l" t="t" r="r" b="b"/>
            <a:pathLst>
              <a:path w="2428885" h="2428885">
                <a:moveTo>
                  <a:pt x="0" y="0"/>
                </a:moveTo>
                <a:lnTo>
                  <a:pt x="2428885" y="0"/>
                </a:lnTo>
                <a:lnTo>
                  <a:pt x="2428885" y="2428885"/>
                </a:lnTo>
                <a:lnTo>
                  <a:pt x="0" y="24288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337879" y="3534227"/>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248471">
            <a:off x="1349435" y="3801980"/>
            <a:ext cx="2869253" cy="484186"/>
          </a:xfrm>
          <a:custGeom>
            <a:avLst/>
            <a:gdLst/>
            <a:ahLst/>
            <a:cxnLst/>
            <a:rect l="l" t="t" r="r" b="b"/>
            <a:pathLst>
              <a:path w="2869253" h="484186">
                <a:moveTo>
                  <a:pt x="0" y="0"/>
                </a:moveTo>
                <a:lnTo>
                  <a:pt x="2869252" y="0"/>
                </a:lnTo>
                <a:lnTo>
                  <a:pt x="2869252" y="484186"/>
                </a:lnTo>
                <a:lnTo>
                  <a:pt x="0" y="4841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TextBox 11"/>
          <p:cNvSpPr txBox="1"/>
          <p:nvPr/>
        </p:nvSpPr>
        <p:spPr>
          <a:xfrm>
            <a:off x="5288909" y="263161"/>
            <a:ext cx="7860364" cy="1486535"/>
          </a:xfrm>
          <a:prstGeom prst="rect">
            <a:avLst/>
          </a:prstGeom>
        </p:spPr>
        <p:txBody>
          <a:bodyPr lIns="0" tIns="0" rIns="0" bIns="0" rtlCol="0" anchor="t">
            <a:spAutoFit/>
          </a:bodyPr>
          <a:lstStyle/>
          <a:p>
            <a:pPr algn="ctr">
              <a:lnSpc>
                <a:spcPts val="11124"/>
              </a:lnSpc>
            </a:pPr>
            <a:r>
              <a:rPr lang="en-US" sz="8899">
                <a:solidFill>
                  <a:srgbClr val="F90303"/>
                </a:solidFill>
                <a:latin typeface="Scripter"/>
              </a:rPr>
              <a:t>Communication</a:t>
            </a:r>
          </a:p>
        </p:txBody>
      </p:sp>
      <p:sp>
        <p:nvSpPr>
          <p:cNvPr id="12" name="TextBox 12"/>
          <p:cNvSpPr txBox="1"/>
          <p:nvPr/>
        </p:nvSpPr>
        <p:spPr>
          <a:xfrm>
            <a:off x="2400274" y="1365648"/>
            <a:ext cx="13637634" cy="2140407"/>
          </a:xfrm>
          <a:prstGeom prst="rect">
            <a:avLst/>
          </a:prstGeom>
        </p:spPr>
        <p:txBody>
          <a:bodyPr lIns="0" tIns="0" rIns="0" bIns="0" rtlCol="0" anchor="t">
            <a:spAutoFit/>
          </a:bodyPr>
          <a:lstStyle/>
          <a:p>
            <a:pPr algn="ctr">
              <a:lnSpc>
                <a:spcPts val="5541"/>
              </a:lnSpc>
            </a:pPr>
            <a:r>
              <a:rPr lang="en-US" sz="3463">
                <a:solidFill>
                  <a:srgbClr val="3B3B3B"/>
                </a:solidFill>
                <a:latin typeface="Halley"/>
              </a:rPr>
              <a:t>We value your communication and feel that it is important that everyone feels heard and valued within our school community.</a:t>
            </a:r>
          </a:p>
          <a:p>
            <a:pPr algn="ctr">
              <a:lnSpc>
                <a:spcPts val="5541"/>
              </a:lnSpc>
            </a:pPr>
            <a:r>
              <a:rPr lang="en-US" sz="3463">
                <a:solidFill>
                  <a:srgbClr val="3B3B3B"/>
                </a:solidFill>
                <a:latin typeface="Halley"/>
              </a:rPr>
              <a:t>Below is an outline our the channels of communication within our school:</a:t>
            </a:r>
          </a:p>
        </p:txBody>
      </p:sp>
      <p:sp>
        <p:nvSpPr>
          <p:cNvPr id="13" name="TextBox 13"/>
          <p:cNvSpPr txBox="1"/>
          <p:nvPr/>
        </p:nvSpPr>
        <p:spPr>
          <a:xfrm rot="-183985">
            <a:off x="1683733" y="3544702"/>
            <a:ext cx="2018073" cy="791015"/>
          </a:xfrm>
          <a:prstGeom prst="rect">
            <a:avLst/>
          </a:prstGeom>
        </p:spPr>
        <p:txBody>
          <a:bodyPr lIns="0" tIns="0" rIns="0" bIns="0" rtlCol="0" anchor="t">
            <a:spAutoFit/>
          </a:bodyPr>
          <a:lstStyle/>
          <a:p>
            <a:pPr algn="ctr">
              <a:lnSpc>
                <a:spcPts val="6022"/>
              </a:lnSpc>
            </a:pPr>
            <a:r>
              <a:rPr lang="en-US" sz="3763">
                <a:solidFill>
                  <a:srgbClr val="3B3B3B"/>
                </a:solidFill>
                <a:latin typeface="Halley"/>
              </a:rPr>
              <a:t>Arbor</a:t>
            </a:r>
          </a:p>
        </p:txBody>
      </p:sp>
      <p:sp>
        <p:nvSpPr>
          <p:cNvPr id="14" name="Freeform 14"/>
          <p:cNvSpPr/>
          <p:nvPr/>
        </p:nvSpPr>
        <p:spPr>
          <a:xfrm rot="287171">
            <a:off x="12622015" y="3674984"/>
            <a:ext cx="3397896" cy="573395"/>
          </a:xfrm>
          <a:custGeom>
            <a:avLst/>
            <a:gdLst/>
            <a:ahLst/>
            <a:cxnLst/>
            <a:rect l="l" t="t" r="r" b="b"/>
            <a:pathLst>
              <a:path w="3397896" h="573395">
                <a:moveTo>
                  <a:pt x="0" y="0"/>
                </a:moveTo>
                <a:lnTo>
                  <a:pt x="3397896" y="0"/>
                </a:lnTo>
                <a:lnTo>
                  <a:pt x="3397896" y="573394"/>
                </a:lnTo>
                <a:lnTo>
                  <a:pt x="0" y="5733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5"/>
          <p:cNvSpPr txBox="1"/>
          <p:nvPr/>
        </p:nvSpPr>
        <p:spPr>
          <a:xfrm rot="313584">
            <a:off x="12845074" y="3520605"/>
            <a:ext cx="2968381" cy="692376"/>
          </a:xfrm>
          <a:prstGeom prst="rect">
            <a:avLst/>
          </a:prstGeom>
        </p:spPr>
        <p:txBody>
          <a:bodyPr lIns="0" tIns="0" rIns="0" bIns="0" rtlCol="0" anchor="t">
            <a:spAutoFit/>
          </a:bodyPr>
          <a:lstStyle/>
          <a:p>
            <a:pPr algn="ctr">
              <a:lnSpc>
                <a:spcPts val="5284"/>
              </a:lnSpc>
            </a:pPr>
            <a:r>
              <a:rPr lang="en-US" sz="3302">
                <a:solidFill>
                  <a:srgbClr val="3B3B3B"/>
                </a:solidFill>
                <a:latin typeface="Halley"/>
              </a:rPr>
              <a:t>Weekly Drop-in</a:t>
            </a:r>
          </a:p>
        </p:txBody>
      </p:sp>
      <p:sp>
        <p:nvSpPr>
          <p:cNvPr id="16" name="Freeform 16"/>
          <p:cNvSpPr/>
          <p:nvPr/>
        </p:nvSpPr>
        <p:spPr>
          <a:xfrm rot="288675">
            <a:off x="2529619" y="6623181"/>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141851">
            <a:off x="5735724" y="6949890"/>
            <a:ext cx="3397896" cy="573395"/>
          </a:xfrm>
          <a:custGeom>
            <a:avLst/>
            <a:gdLst/>
            <a:ahLst/>
            <a:cxnLst/>
            <a:rect l="l" t="t" r="r" b="b"/>
            <a:pathLst>
              <a:path w="3397896" h="573395">
                <a:moveTo>
                  <a:pt x="0" y="0"/>
                </a:moveTo>
                <a:lnTo>
                  <a:pt x="3397896" y="0"/>
                </a:lnTo>
                <a:lnTo>
                  <a:pt x="3397896" y="573395"/>
                </a:lnTo>
                <a:lnTo>
                  <a:pt x="0" y="5733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18"/>
          <p:cNvSpPr txBox="1"/>
          <p:nvPr/>
        </p:nvSpPr>
        <p:spPr>
          <a:xfrm rot="135147">
            <a:off x="6158455" y="6754940"/>
            <a:ext cx="2559747" cy="753873"/>
          </a:xfrm>
          <a:prstGeom prst="rect">
            <a:avLst/>
          </a:prstGeom>
        </p:spPr>
        <p:txBody>
          <a:bodyPr lIns="0" tIns="0" rIns="0" bIns="0" rtlCol="0" anchor="t">
            <a:spAutoFit/>
          </a:bodyPr>
          <a:lstStyle/>
          <a:p>
            <a:pPr algn="ctr">
              <a:lnSpc>
                <a:spcPts val="5731"/>
              </a:lnSpc>
            </a:pPr>
            <a:r>
              <a:rPr lang="en-US" sz="3582">
                <a:solidFill>
                  <a:srgbClr val="3B3B3B"/>
                </a:solidFill>
                <a:latin typeface="Halley"/>
              </a:rPr>
              <a:t>Main Office</a:t>
            </a:r>
          </a:p>
        </p:txBody>
      </p:sp>
      <p:sp>
        <p:nvSpPr>
          <p:cNvPr id="19" name="Freeform 19"/>
          <p:cNvSpPr/>
          <p:nvPr/>
        </p:nvSpPr>
        <p:spPr>
          <a:xfrm rot="-408637">
            <a:off x="9319292" y="6544466"/>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564700">
            <a:off x="10410988" y="6894056"/>
            <a:ext cx="4059635" cy="685063"/>
          </a:xfrm>
          <a:custGeom>
            <a:avLst/>
            <a:gdLst/>
            <a:ahLst/>
            <a:cxnLst/>
            <a:rect l="l" t="t" r="r" b="b"/>
            <a:pathLst>
              <a:path w="4059635" h="685063">
                <a:moveTo>
                  <a:pt x="0" y="0"/>
                </a:moveTo>
                <a:lnTo>
                  <a:pt x="4059635" y="0"/>
                </a:lnTo>
                <a:lnTo>
                  <a:pt x="4059635" y="685063"/>
                </a:lnTo>
                <a:lnTo>
                  <a:pt x="0" y="685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TextBox 21"/>
          <p:cNvSpPr txBox="1"/>
          <p:nvPr/>
        </p:nvSpPr>
        <p:spPr>
          <a:xfrm rot="-578730">
            <a:off x="10211608" y="6860869"/>
            <a:ext cx="4434555" cy="544128"/>
          </a:xfrm>
          <a:prstGeom prst="rect">
            <a:avLst/>
          </a:prstGeom>
        </p:spPr>
        <p:txBody>
          <a:bodyPr lIns="0" tIns="0" rIns="0" bIns="0" rtlCol="0" anchor="t">
            <a:spAutoFit/>
          </a:bodyPr>
          <a:lstStyle/>
          <a:p>
            <a:pPr algn="ctr">
              <a:lnSpc>
                <a:spcPts val="4124"/>
              </a:lnSpc>
            </a:pPr>
            <a:r>
              <a:rPr lang="en-US" sz="2577">
                <a:solidFill>
                  <a:srgbClr val="3B3B3B"/>
                </a:solidFill>
                <a:latin typeface="Halley"/>
              </a:rPr>
              <a:t>Reports/ Parents Evenings.</a:t>
            </a:r>
          </a:p>
        </p:txBody>
      </p:sp>
      <p:sp>
        <p:nvSpPr>
          <p:cNvPr id="22" name="TextBox 22"/>
          <p:cNvSpPr txBox="1"/>
          <p:nvPr/>
        </p:nvSpPr>
        <p:spPr>
          <a:xfrm rot="122253">
            <a:off x="11086583" y="4442061"/>
            <a:ext cx="5416265" cy="1981312"/>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Beyond the formal parents meeting events noted above, our school has always offered a night during every school week where staff are available to answer any questions you may have or to address any concerns which may have arisen. These sessions are between 3.30- 4p.m</a:t>
            </a:r>
          </a:p>
          <a:p>
            <a:pPr algn="ctr">
              <a:lnSpc>
                <a:spcPts val="2180"/>
              </a:lnSpc>
              <a:spcBef>
                <a:spcPct val="0"/>
              </a:spcBef>
            </a:pPr>
            <a:r>
              <a:rPr lang="en-US" sz="2000">
                <a:solidFill>
                  <a:srgbClr val="000000"/>
                </a:solidFill>
                <a:latin typeface="Dreaming Outloud Sans"/>
              </a:rPr>
              <a:t>Reception drop-in will be on a Thursday</a:t>
            </a:r>
          </a:p>
        </p:txBody>
      </p:sp>
      <p:sp>
        <p:nvSpPr>
          <p:cNvPr id="23" name="TextBox 23"/>
          <p:cNvSpPr txBox="1"/>
          <p:nvPr/>
        </p:nvSpPr>
        <p:spPr>
          <a:xfrm rot="-195910">
            <a:off x="1287844" y="4405114"/>
            <a:ext cx="5416265" cy="2218690"/>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Arbor is our main platform for direct communication for staff and parents. Arbor messages are check before school and after school by staff between the hours of 8:30-5:30pm. Mrs Taylor in the office checks Arbor frequently throughout the day. Please use Arbor for        non-urgent messages, clubs and parent’s evening appointments.</a:t>
            </a:r>
          </a:p>
        </p:txBody>
      </p:sp>
      <p:sp>
        <p:nvSpPr>
          <p:cNvPr id="24" name="TextBox 24"/>
          <p:cNvSpPr txBox="1"/>
          <p:nvPr/>
        </p:nvSpPr>
        <p:spPr>
          <a:xfrm rot="194943">
            <a:off x="3478588" y="7593395"/>
            <a:ext cx="5416265" cy="1942465"/>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Please call the school office 01782 973810 to pass on urgent time limted messages for example-informing us that your child is absent, booking your child into Kid Zone (due to an emergency). Please be mindful that this is NOT for non-urgent messages that could be passed on by staff at the door.</a:t>
            </a:r>
          </a:p>
        </p:txBody>
      </p:sp>
      <p:sp>
        <p:nvSpPr>
          <p:cNvPr id="25" name="TextBox 25"/>
          <p:cNvSpPr txBox="1"/>
          <p:nvPr/>
        </p:nvSpPr>
        <p:spPr>
          <a:xfrm rot="-626817">
            <a:off x="10331610" y="7619615"/>
            <a:ext cx="5416265" cy="1699183"/>
          </a:xfrm>
          <a:prstGeom prst="rect">
            <a:avLst/>
          </a:prstGeom>
        </p:spPr>
        <p:txBody>
          <a:bodyPr lIns="0" tIns="0" rIns="0" bIns="0" rtlCol="0" anchor="t">
            <a:spAutoFit/>
          </a:bodyPr>
          <a:lstStyle/>
          <a:p>
            <a:pPr algn="ctr">
              <a:lnSpc>
                <a:spcPts val="2180"/>
              </a:lnSpc>
            </a:pPr>
            <a:r>
              <a:rPr lang="en-US" sz="2000">
                <a:solidFill>
                  <a:srgbClr val="000000"/>
                </a:solidFill>
                <a:latin typeface="Dreaming Outloud Sans"/>
              </a:rPr>
              <a:t>Reports are sent three times a year at the end of every term. Parent’s Evenings are then run twice a year at the end of Autumn and Spring half terms in order for staff to inform you of successes and next steps.</a:t>
            </a:r>
          </a:p>
          <a:p>
            <a:pPr algn="ctr">
              <a:lnSpc>
                <a:spcPts val="2180"/>
              </a:lnSpc>
              <a:spcBef>
                <a:spcPct val="0"/>
              </a:spcBef>
            </a:pPr>
            <a:r>
              <a:rPr lang="en-US" sz="2000">
                <a:solidFill>
                  <a:srgbClr val="000000"/>
                </a:solidFill>
                <a:latin typeface="Dreaming Outloud Sans"/>
              </a:rPr>
              <a:t>Parent’s evenings can be booked via Arbor.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865966" y="-1080436"/>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466478" y="560068"/>
            <a:ext cx="2198620" cy="2372976"/>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367240" y="3034137"/>
            <a:ext cx="15849600" cy="923330"/>
          </a:xfrm>
          <a:prstGeom prst="rect">
            <a:avLst/>
          </a:prstGeom>
        </p:spPr>
        <p:txBody>
          <a:bodyPr wrap="square" lIns="0" tIns="0" rIns="0" bIns="0" rtlCol="0" anchor="t">
            <a:spAutoFit/>
          </a:bodyPr>
          <a:lstStyle/>
          <a:p>
            <a:pPr algn="ctr">
              <a:lnSpc>
                <a:spcPct val="200000"/>
              </a:lnSpc>
            </a:pPr>
            <a:r>
              <a:rPr lang="en-GB" sz="3600" dirty="0">
                <a:solidFill>
                  <a:srgbClr val="3B3B3B"/>
                </a:solidFill>
                <a:latin typeface="Halley"/>
              </a:rPr>
              <a:t>We use ‘Evidence’ Me as a form of assessment. </a:t>
            </a:r>
          </a:p>
        </p:txBody>
      </p:sp>
      <p:sp>
        <p:nvSpPr>
          <p:cNvPr id="10" name="TextBox 10"/>
          <p:cNvSpPr txBox="1"/>
          <p:nvPr/>
        </p:nvSpPr>
        <p:spPr>
          <a:xfrm>
            <a:off x="5971403" y="1581334"/>
            <a:ext cx="5869951" cy="987450"/>
          </a:xfrm>
          <a:prstGeom prst="rect">
            <a:avLst/>
          </a:prstGeom>
        </p:spPr>
        <p:txBody>
          <a:bodyPr wrap="square" lIns="0" tIns="0" rIns="0" bIns="0" rtlCol="0" anchor="t">
            <a:spAutoFit/>
          </a:bodyPr>
          <a:lstStyle/>
          <a:p>
            <a:pPr lvl="1" algn="ctr">
              <a:lnSpc>
                <a:spcPts val="7720"/>
              </a:lnSpc>
            </a:pPr>
            <a:r>
              <a:rPr lang="en-US" sz="7083">
                <a:solidFill>
                  <a:srgbClr val="F90303"/>
                </a:solidFill>
                <a:latin typeface="Scripter"/>
              </a:rPr>
              <a:t>Evidence me</a:t>
            </a:r>
          </a:p>
        </p:txBody>
      </p:sp>
      <p:sp>
        <p:nvSpPr>
          <p:cNvPr id="11" name="Freeform 6">
            <a:extLst>
              <a:ext uri="{FF2B5EF4-FFF2-40B4-BE49-F238E27FC236}">
                <a16:creationId xmlns:a16="http://schemas.microsoft.com/office/drawing/2014/main" id="{E37ACFFC-5C20-493C-9409-D8C59D716BF4}"/>
              </a:ext>
            </a:extLst>
          </p:cNvPr>
          <p:cNvSpPr/>
          <p:nvPr/>
        </p:nvSpPr>
        <p:spPr>
          <a:xfrm>
            <a:off x="15665098" y="493395"/>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sp>
      <p:pic>
        <p:nvPicPr>
          <p:cNvPr id="14" name="Picture 13">
            <a:extLst>
              <a:ext uri="{FF2B5EF4-FFF2-40B4-BE49-F238E27FC236}">
                <a16:creationId xmlns:a16="http://schemas.microsoft.com/office/drawing/2014/main" id="{6EA5A478-9574-4C01-9044-ADF80804AB02}"/>
              </a:ext>
            </a:extLst>
          </p:cNvPr>
          <p:cNvPicPr>
            <a:picLocks noChangeAspect="1"/>
          </p:cNvPicPr>
          <p:nvPr/>
        </p:nvPicPr>
        <p:blipFill rotWithShape="1">
          <a:blip r:embed="rId12"/>
          <a:srcRect r="1176"/>
          <a:stretch/>
        </p:blipFill>
        <p:spPr>
          <a:xfrm>
            <a:off x="15351802" y="8260646"/>
            <a:ext cx="1954619" cy="1200071"/>
          </a:xfrm>
          <a:prstGeom prst="rect">
            <a:avLst/>
          </a:prstGeom>
        </p:spPr>
      </p:pic>
    </p:spTree>
    <p:extLst>
      <p:ext uri="{BB962C8B-B14F-4D97-AF65-F5344CB8AC3E}">
        <p14:creationId xmlns:p14="http://schemas.microsoft.com/office/powerpoint/2010/main" val="34339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03057" y="-952201"/>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498272">
            <a:off x="629566" y="485610"/>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884943" y="4355926"/>
            <a:ext cx="16230600" cy="3508653"/>
          </a:xfrm>
          <a:prstGeom prst="rect">
            <a:avLst/>
          </a:prstGeom>
        </p:spPr>
        <p:txBody>
          <a:bodyPr wrap="square" lIns="0" tIns="0" rIns="0" bIns="0" rtlCol="0" anchor="t">
            <a:spAutoFit/>
          </a:bodyPr>
          <a:lstStyle/>
          <a:p>
            <a:pPr algn="ctr"/>
            <a:r>
              <a:rPr lang="en-GB" sz="4000">
                <a:solidFill>
                  <a:srgbClr val="3B3B3B"/>
                </a:solidFill>
                <a:latin typeface="Halley"/>
              </a:rPr>
              <a:t>Please drop off your child at 8:45am at Reception door.</a:t>
            </a:r>
          </a:p>
          <a:p>
            <a:pPr algn="ctr"/>
            <a:endParaRPr lang="en-GB" sz="4000">
              <a:solidFill>
                <a:srgbClr val="3B3B3B"/>
              </a:solidFill>
              <a:latin typeface="Halley"/>
            </a:endParaRPr>
          </a:p>
          <a:p>
            <a:pPr algn="ctr"/>
            <a:r>
              <a:rPr lang="en-GB" sz="4000">
                <a:solidFill>
                  <a:srgbClr val="3B3B3B"/>
                </a:solidFill>
                <a:latin typeface="Halley"/>
              </a:rPr>
              <a:t>End of day is 3:10pm.</a:t>
            </a:r>
          </a:p>
          <a:p>
            <a:pPr algn="ctr"/>
            <a:r>
              <a:rPr lang="en-GB" sz="4000">
                <a:solidFill>
                  <a:srgbClr val="3B3B3B"/>
                </a:solidFill>
                <a:latin typeface="Halley"/>
              </a:rPr>
              <a:t>Collect from the class doors.</a:t>
            </a:r>
          </a:p>
          <a:p>
            <a:pPr algn="ctr"/>
            <a:endParaRPr lang="en-GB" sz="4000" b="1">
              <a:solidFill>
                <a:srgbClr val="FF0000"/>
              </a:solidFill>
              <a:latin typeface="Halley"/>
            </a:endParaRPr>
          </a:p>
          <a:p>
            <a:pPr algn="ctr"/>
            <a:endParaRPr lang="en-GB" sz="2800">
              <a:latin typeface="Halley"/>
            </a:endParaRPr>
          </a:p>
        </p:txBody>
      </p:sp>
      <p:sp>
        <p:nvSpPr>
          <p:cNvPr id="8" name="TextBox 8"/>
          <p:cNvSpPr txBox="1"/>
          <p:nvPr/>
        </p:nvSpPr>
        <p:spPr>
          <a:xfrm>
            <a:off x="4572000" y="519732"/>
            <a:ext cx="8856486" cy="2701765"/>
          </a:xfrm>
          <a:prstGeom prst="rect">
            <a:avLst/>
          </a:prstGeom>
        </p:spPr>
        <p:txBody>
          <a:bodyPr wrap="square" lIns="0" tIns="0" rIns="0" bIns="0" rtlCol="0" anchor="t">
            <a:spAutoFit/>
          </a:bodyPr>
          <a:lstStyle/>
          <a:p>
            <a:pPr algn="ctr">
              <a:lnSpc>
                <a:spcPts val="11124"/>
              </a:lnSpc>
            </a:pPr>
            <a:r>
              <a:rPr lang="en-US" sz="8899">
                <a:solidFill>
                  <a:srgbClr val="F90303"/>
                </a:solidFill>
                <a:latin typeface="Scripter"/>
              </a:rPr>
              <a:t>Drop off/ collection</a:t>
            </a:r>
          </a:p>
        </p:txBody>
      </p:sp>
      <p:sp>
        <p:nvSpPr>
          <p:cNvPr id="9" name="Freeform 9"/>
          <p:cNvSpPr/>
          <p:nvPr/>
        </p:nvSpPr>
        <p:spPr>
          <a:xfrm>
            <a:off x="337879" y="5575830"/>
            <a:ext cx="651182" cy="937566"/>
          </a:xfrm>
          <a:custGeom>
            <a:avLst/>
            <a:gdLst/>
            <a:ahLst/>
            <a:cxnLst/>
            <a:rect l="l" t="t" r="r" b="b"/>
            <a:pathLst>
              <a:path w="651182" h="937566">
                <a:moveTo>
                  <a:pt x="0" y="0"/>
                </a:moveTo>
                <a:lnTo>
                  <a:pt x="651182" y="0"/>
                </a:lnTo>
                <a:lnTo>
                  <a:pt x="651182" y="937565"/>
                </a:lnTo>
                <a:lnTo>
                  <a:pt x="0" y="9375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337879" y="8734333"/>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sp>
        <p:nvSpPr>
          <p:cNvPr id="11" name="Freeform 11"/>
          <p:cNvSpPr/>
          <p:nvPr/>
        </p:nvSpPr>
        <p:spPr>
          <a:xfrm>
            <a:off x="16536338" y="35210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sp>
    </p:spTree>
    <p:extLst>
      <p:ext uri="{BB962C8B-B14F-4D97-AF65-F5344CB8AC3E}">
        <p14:creationId xmlns:p14="http://schemas.microsoft.com/office/powerpoint/2010/main" val="382485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231311">
            <a:off x="7032801" y="4811538"/>
            <a:ext cx="4222399" cy="1852577"/>
          </a:xfrm>
          <a:custGeom>
            <a:avLst/>
            <a:gdLst/>
            <a:ahLst/>
            <a:cxnLst/>
            <a:rect l="l" t="t" r="r" b="b"/>
            <a:pathLst>
              <a:path w="4222399" h="1852577">
                <a:moveTo>
                  <a:pt x="0" y="0"/>
                </a:moveTo>
                <a:lnTo>
                  <a:pt x="4222398" y="0"/>
                </a:lnTo>
                <a:lnTo>
                  <a:pt x="4222398" y="1852578"/>
                </a:lnTo>
                <a:lnTo>
                  <a:pt x="0" y="1852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480526" y="875857"/>
            <a:ext cx="14535673" cy="9065934"/>
          </a:xfrm>
          <a:custGeom>
            <a:avLst/>
            <a:gdLst/>
            <a:ahLst/>
            <a:cxnLst/>
            <a:rect l="l" t="t" r="r" b="b"/>
            <a:pathLst>
              <a:path w="14535673" h="9065934">
                <a:moveTo>
                  <a:pt x="0" y="0"/>
                </a:moveTo>
                <a:lnTo>
                  <a:pt x="14535673" y="0"/>
                </a:lnTo>
                <a:lnTo>
                  <a:pt x="14535673" y="9065934"/>
                </a:lnTo>
                <a:lnTo>
                  <a:pt x="0" y="9065934"/>
                </a:lnTo>
                <a:lnTo>
                  <a:pt x="0" y="0"/>
                </a:lnTo>
                <a:close/>
              </a:path>
            </a:pathLst>
          </a:custGeom>
          <a:blipFill>
            <a:blip r:embed="rId6"/>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9"/>
              <a:stretch>
                <a:fillRect t="-23358" b="-23358"/>
              </a:stretch>
            </a:blipFill>
          </p:spPr>
        </p:sp>
      </p:grpSp>
      <p:sp>
        <p:nvSpPr>
          <p:cNvPr id="9" name="Freeform 9"/>
          <p:cNvSpPr/>
          <p:nvPr/>
        </p:nvSpPr>
        <p:spPr>
          <a:xfrm>
            <a:off x="0" y="4036772"/>
            <a:ext cx="5946599" cy="2213456"/>
          </a:xfrm>
          <a:custGeom>
            <a:avLst/>
            <a:gdLst/>
            <a:ahLst/>
            <a:cxnLst/>
            <a:rect l="l" t="t" r="r" b="b"/>
            <a:pathLst>
              <a:path w="5946599" h="2213456">
                <a:moveTo>
                  <a:pt x="0" y="0"/>
                </a:moveTo>
                <a:lnTo>
                  <a:pt x="5946599" y="0"/>
                </a:lnTo>
                <a:lnTo>
                  <a:pt x="5946599" y="2213456"/>
                </a:lnTo>
                <a:lnTo>
                  <a:pt x="0" y="2213456"/>
                </a:lnTo>
                <a:lnTo>
                  <a:pt x="0" y="0"/>
                </a:lnTo>
                <a:close/>
              </a:path>
            </a:pathLst>
          </a:custGeom>
          <a:blipFill>
            <a:blip r:embed="rId10"/>
            <a:stretch>
              <a:fillRect/>
            </a:stretch>
          </a:blipFill>
        </p:spPr>
      </p:sp>
      <p:sp>
        <p:nvSpPr>
          <p:cNvPr id="10" name="TextBox 10"/>
          <p:cNvSpPr txBox="1"/>
          <p:nvPr/>
        </p:nvSpPr>
        <p:spPr>
          <a:xfrm>
            <a:off x="98876" y="4526593"/>
            <a:ext cx="5748847" cy="1186189"/>
          </a:xfrm>
          <a:prstGeom prst="rect">
            <a:avLst/>
          </a:prstGeom>
        </p:spPr>
        <p:txBody>
          <a:bodyPr lIns="0" tIns="0" rIns="0" bIns="0" rtlCol="0" anchor="t">
            <a:spAutoFit/>
          </a:bodyPr>
          <a:lstStyle/>
          <a:p>
            <a:pPr algn="ctr">
              <a:lnSpc>
                <a:spcPts val="3162"/>
              </a:lnSpc>
            </a:pPr>
            <a:r>
              <a:rPr lang="en-US" sz="2258">
                <a:solidFill>
                  <a:srgbClr val="000000"/>
                </a:solidFill>
                <a:latin typeface="Dreaming Outloud Sans"/>
              </a:rPr>
              <a:t>Holiday request forms can be collected from the school office. We encourage you to avoid taking holidays within school time.</a:t>
            </a:r>
          </a:p>
        </p:txBody>
      </p:sp>
      <p:sp>
        <p:nvSpPr>
          <p:cNvPr id="11" name="Freeform 11"/>
          <p:cNvSpPr/>
          <p:nvPr/>
        </p:nvSpPr>
        <p:spPr>
          <a:xfrm rot="-99214">
            <a:off x="109146" y="5352751"/>
            <a:ext cx="573430" cy="720061"/>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2870705" y="3767638"/>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2870705" y="4233270"/>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12870705" y="466601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2870705" y="5069453"/>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4024671" y="502093"/>
            <a:ext cx="1724175" cy="2357846"/>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7"/>
          <p:cNvSpPr txBox="1"/>
          <p:nvPr/>
        </p:nvSpPr>
        <p:spPr>
          <a:xfrm>
            <a:off x="7660334" y="50672"/>
            <a:ext cx="3652367" cy="883793"/>
          </a:xfrm>
          <a:prstGeom prst="rect">
            <a:avLst/>
          </a:prstGeom>
        </p:spPr>
        <p:txBody>
          <a:bodyPr lIns="0" tIns="0" rIns="0" bIns="0" rtlCol="0" anchor="t">
            <a:spAutoFit/>
          </a:bodyPr>
          <a:lstStyle/>
          <a:p>
            <a:pPr algn="ctr">
              <a:lnSpc>
                <a:spcPts val="6438"/>
              </a:lnSpc>
            </a:pPr>
            <a:r>
              <a:rPr lang="en-US" sz="5697">
                <a:solidFill>
                  <a:srgbClr val="EEF4F4"/>
                </a:solidFill>
                <a:latin typeface="Scripter"/>
              </a:rPr>
              <a:t>Attendance</a:t>
            </a:r>
          </a:p>
        </p:txBody>
      </p:sp>
      <p:sp>
        <p:nvSpPr>
          <p:cNvPr id="18" name="TextBox 18"/>
          <p:cNvSpPr txBox="1"/>
          <p:nvPr/>
        </p:nvSpPr>
        <p:spPr>
          <a:xfrm>
            <a:off x="11312701" y="1117414"/>
            <a:ext cx="5571427" cy="1897955"/>
          </a:xfrm>
          <a:prstGeom prst="rect">
            <a:avLst/>
          </a:prstGeom>
        </p:spPr>
        <p:txBody>
          <a:bodyPr lIns="0" tIns="0" rIns="0" bIns="0" rtlCol="0" anchor="t">
            <a:spAutoFit/>
          </a:bodyPr>
          <a:lstStyle/>
          <a:p>
            <a:pPr algn="ctr">
              <a:lnSpc>
                <a:spcPts val="3725"/>
              </a:lnSpc>
            </a:pPr>
            <a:r>
              <a:rPr lang="en-US" sz="2661">
                <a:solidFill>
                  <a:srgbClr val="000000"/>
                </a:solidFill>
                <a:latin typeface="Dreaming Outloud Sans"/>
              </a:rPr>
              <a:t>Attendance is tracked daily</a:t>
            </a:r>
          </a:p>
          <a:p>
            <a:pPr algn="ctr">
              <a:lnSpc>
                <a:spcPts val="3725"/>
              </a:lnSpc>
            </a:pPr>
            <a:r>
              <a:rPr lang="en-US" sz="2661">
                <a:solidFill>
                  <a:srgbClr val="000000"/>
                </a:solidFill>
                <a:latin typeface="Dreaming Outloud Sans"/>
              </a:rPr>
              <a:t>It is of the up-most importance that you report absences. This is to support our safeguarding procedures </a:t>
            </a:r>
          </a:p>
        </p:txBody>
      </p:sp>
      <p:sp>
        <p:nvSpPr>
          <p:cNvPr id="19" name="TextBox 19"/>
          <p:cNvSpPr txBox="1"/>
          <p:nvPr/>
        </p:nvSpPr>
        <p:spPr>
          <a:xfrm>
            <a:off x="13202912" y="3665342"/>
            <a:ext cx="4056388" cy="1679286"/>
          </a:xfrm>
          <a:prstGeom prst="rect">
            <a:avLst/>
          </a:prstGeom>
        </p:spPr>
        <p:txBody>
          <a:bodyPr lIns="0" tIns="0" rIns="0" bIns="0" rtlCol="0" anchor="t">
            <a:spAutoFit/>
          </a:bodyPr>
          <a:lstStyle/>
          <a:p>
            <a:pPr algn="l">
              <a:lnSpc>
                <a:spcPts val="3363"/>
              </a:lnSpc>
            </a:pPr>
            <a:r>
              <a:rPr lang="en-US" sz="2402">
                <a:solidFill>
                  <a:srgbClr val="F90303"/>
                </a:solidFill>
                <a:latin typeface="Dreaming Outloud Sans"/>
              </a:rPr>
              <a:t>Forming good habits</a:t>
            </a:r>
          </a:p>
          <a:p>
            <a:pPr algn="l">
              <a:lnSpc>
                <a:spcPts val="3363"/>
              </a:lnSpc>
            </a:pPr>
            <a:r>
              <a:rPr lang="en-US" sz="2402">
                <a:solidFill>
                  <a:srgbClr val="F90303"/>
                </a:solidFill>
                <a:latin typeface="Dreaming Outloud Sans"/>
              </a:rPr>
              <a:t>Supports progress</a:t>
            </a:r>
          </a:p>
          <a:p>
            <a:pPr algn="l">
              <a:lnSpc>
                <a:spcPts val="3363"/>
              </a:lnSpc>
            </a:pPr>
            <a:r>
              <a:rPr lang="en-US" sz="2402">
                <a:solidFill>
                  <a:srgbClr val="F90303"/>
                </a:solidFill>
                <a:latin typeface="Dreaming Outloud Sans"/>
              </a:rPr>
              <a:t>Increased wellbeing </a:t>
            </a:r>
          </a:p>
          <a:p>
            <a:pPr algn="l">
              <a:lnSpc>
                <a:spcPts val="3363"/>
              </a:lnSpc>
            </a:pPr>
            <a:r>
              <a:rPr lang="en-US" sz="2402">
                <a:solidFill>
                  <a:srgbClr val="F90303"/>
                </a:solidFill>
                <a:latin typeface="Dreaming Outloud Sans"/>
              </a:rPr>
              <a:t>Supports to build friendships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349248-1e45-49e4-a371-0a1bd6adc428">
      <Terms xmlns="http://schemas.microsoft.com/office/infopath/2007/PartnerControls"/>
    </lcf76f155ced4ddcb4097134ff3c332f>
    <TaxCatchAll xmlns="bdd55185-8fc5-4dee-9784-3837121dcf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259A6EF9E30E4AB458056033936B5E" ma:contentTypeVersion="16" ma:contentTypeDescription="Create a new document." ma:contentTypeScope="" ma:versionID="d9c23e315a65fd664dbb9aeea524a636">
  <xsd:schema xmlns:xsd="http://www.w3.org/2001/XMLSchema" xmlns:xs="http://www.w3.org/2001/XMLSchema" xmlns:p="http://schemas.microsoft.com/office/2006/metadata/properties" xmlns:ns2="0f349248-1e45-49e4-a371-0a1bd6adc428" xmlns:ns3="bdd55185-8fc5-4dee-9784-3837121dcfb8" targetNamespace="http://schemas.microsoft.com/office/2006/metadata/properties" ma:root="true" ma:fieldsID="346bedd4edd2d05fc140d19a82c12b09" ns2:_="" ns3:_="">
    <xsd:import namespace="0f349248-1e45-49e4-a371-0a1bd6adc428"/>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49248-1e45-49e4-a371-0a1bd6adc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871d946-f305-4c26-8cb0-97e5b65ac7c0}"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E4A209-E2EC-49AF-A3D3-3CC958268992}">
  <ds:schemaRefs>
    <ds:schemaRef ds:uri="0f349248-1e45-49e4-a371-0a1bd6adc428"/>
    <ds:schemaRef ds:uri="bdd55185-8fc5-4dee-9784-3837121dcf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CEEFF4-BA9B-4893-AC4F-A8331CF684CB}">
  <ds:schemaRefs>
    <ds:schemaRef ds:uri="http://schemas.microsoft.com/sharepoint/v3/contenttype/forms"/>
  </ds:schemaRefs>
</ds:datastoreItem>
</file>

<file path=customXml/itemProps3.xml><?xml version="1.0" encoding="utf-8"?>
<ds:datastoreItem xmlns:ds="http://schemas.openxmlformats.org/officeDocument/2006/customXml" ds:itemID="{282F6191-EFD8-46C4-9B80-295E1D4637FC}">
  <ds:schemaRefs>
    <ds:schemaRef ds:uri="0f349248-1e45-49e4-a371-0a1bd6adc428"/>
    <ds:schemaRef ds:uri="bdd55185-8fc5-4dee-9784-3837121dcf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TotalTime>
  <Words>2403</Words>
  <Application>Microsoft Office PowerPoint</Application>
  <PresentationFormat>Custom</PresentationFormat>
  <Paragraphs>253</Paragraphs>
  <Slides>38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Dreaming Outloud Sans</vt:lpstr>
      <vt:lpstr>SassoonPrimaryInfant</vt:lpstr>
      <vt:lpstr>Arial</vt:lpstr>
      <vt:lpstr>SassoonPrimaryType</vt:lpstr>
      <vt:lpstr>Halley</vt:lpstr>
      <vt:lpstr>Scripter</vt:lpstr>
      <vt:lpstr>Calibri</vt:lpstr>
      <vt:lpstr>Sassoon Primary</vt:lpstr>
      <vt:lpstr>SassoonCRInfant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 Massey (Knypersley First School)</dc:creator>
  <cp:lastModifiedBy>Fern Massey (Knypersley First School)</cp:lastModifiedBy>
  <cp:revision>8</cp:revision>
  <dcterms:modified xsi:type="dcterms:W3CDTF">2026-06-09T13:13:40Z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0x01010015259A6EF9E30E4AB458056033936B5E</vt:lpwstr>
  </property>
  <property fmtid="{D5CDD505-2E9C-101B-9397-08002B2CF9AE}" pid="3" name="MediaServiceImageTags">
    <vt:lpwstr/>
  </property>
</Properties>
</file>