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9"/>
  </p:notesMasterIdLst>
  <p:sldIdLst>
    <p:sldId id="256" r:id="rId5"/>
    <p:sldId id="257" r:id="rId6"/>
    <p:sldId id="259" r:id="rId7"/>
    <p:sldId id="260" r:id="rId8"/>
    <p:sldId id="261" r:id="rId9"/>
    <p:sldId id="353" r:id="rId10"/>
    <p:sldId id="263" r:id="rId11"/>
    <p:sldId id="262" r:id="rId12"/>
    <p:sldId id="274" r:id="rId13"/>
    <p:sldId id="276" r:id="rId14"/>
    <p:sldId id="275" r:id="rId15"/>
    <p:sldId id="277" r:id="rId16"/>
    <p:sldId id="266" r:id="rId17"/>
    <p:sldId id="279" r:id="rId18"/>
    <p:sldId id="267" r:id="rId19"/>
    <p:sldId id="268" r:id="rId20"/>
    <p:sldId id="278" r:id="rId21"/>
    <p:sldId id="269" r:id="rId22"/>
    <p:sldId id="270" r:id="rId23"/>
    <p:sldId id="271" r:id="rId24"/>
    <p:sldId id="348" r:id="rId25"/>
    <p:sldId id="350" r:id="rId26"/>
    <p:sldId id="272" r:id="rId27"/>
    <p:sldId id="265" r:id="rId28"/>
  </p:sldIdLst>
  <p:sldSz cx="18288000" cy="10287000"/>
  <p:notesSz cx="6858000" cy="9144000"/>
  <p:embeddedFontLst>
    <p:embeddedFont>
      <p:font typeface="Arimo" panose="020B0604020202020204" charset="0"/>
      <p:regular r:id="rId30"/>
    </p:embeddedFont>
    <p:embeddedFont>
      <p:font typeface="Calibri" panose="020F0502020204030204" pitchFamily="34" charset="0"/>
      <p:regular r:id="rId31"/>
      <p:bold r:id="rId32"/>
      <p:italic r:id="rId33"/>
      <p:boldItalic r:id="rId34"/>
    </p:embeddedFont>
    <p:embeddedFont>
      <p:font typeface="Dreaming Outloud Sans" panose="020B0604020202020204" charset="0"/>
      <p:regular r:id="rId35"/>
    </p:embeddedFont>
    <p:embeddedFont>
      <p:font typeface="Halley" panose="020B0604020202020204" charset="0"/>
      <p:regular r:id="rId36"/>
    </p:embeddedFont>
    <p:embeddedFont>
      <p:font typeface="SassoonCRInfant" panose="020B0604020202020204" charset="0"/>
      <p:regular r:id="rId37"/>
      <p:bold r:id="rId38"/>
      <p:italic r:id="rId39"/>
      <p:boldItalic r:id="rId40"/>
    </p:embeddedFont>
    <p:embeddedFont>
      <p:font typeface="SassoonPrimaryInfant" pitchFamily="2" charset="0"/>
      <p:regular r:id="rId41"/>
      <p:bold r:id="rId42"/>
    </p:embeddedFont>
    <p:embeddedFont>
      <p:font typeface="SassoonPrimaryType" pitchFamily="2" charset="0"/>
      <p:regular r:id="rId43"/>
      <p:bold r:id="rId44"/>
    </p:embeddedFont>
    <p:embeddedFont>
      <p:font typeface="Scripter"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4" d="100"/>
          <a:sy n="44" d="100"/>
        </p:scale>
        <p:origin x="68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 Massey (Knypersley First School)" userId="S::f.massey@cflptrust.co.uk::44fcebab-f19d-4c45-b91e-de5ac12aff8d" providerId="AD" clId="Web-{D6F59A1D-49D3-41CA-F704-1E846F50651D}"/>
    <pc:docChg chg="modSld">
      <pc:chgData name="Fern Massey (Knypersley First School)" userId="S::f.massey@cflptrust.co.uk::44fcebab-f19d-4c45-b91e-de5ac12aff8d" providerId="AD" clId="Web-{D6F59A1D-49D3-41CA-F704-1E846F50651D}" dt="2025-06-21T20:35:35.039" v="17" actId="20577"/>
      <pc:docMkLst>
        <pc:docMk/>
      </pc:docMkLst>
      <pc:sldChg chg="modSp">
        <pc:chgData name="Fern Massey (Knypersley First School)" userId="S::f.massey@cflptrust.co.uk::44fcebab-f19d-4c45-b91e-de5ac12aff8d" providerId="AD" clId="Web-{D6F59A1D-49D3-41CA-F704-1E846F50651D}" dt="2025-06-21T20:35:35.039" v="17" actId="20577"/>
        <pc:sldMkLst>
          <pc:docMk/>
          <pc:sldMk cId="0" sldId="265"/>
        </pc:sldMkLst>
        <pc:spChg chg="mod">
          <ac:chgData name="Fern Massey (Knypersley First School)" userId="S::f.massey@cflptrust.co.uk::44fcebab-f19d-4c45-b91e-de5ac12aff8d" providerId="AD" clId="Web-{D6F59A1D-49D3-41CA-F704-1E846F50651D}" dt="2025-06-21T20:35:35.039" v="17" actId="20577"/>
          <ac:spMkLst>
            <pc:docMk/>
            <pc:sldMk cId="0" sldId="265"/>
            <ac:spMk id="6" creationId="{00000000-0000-0000-0000-000000000000}"/>
          </ac:spMkLst>
        </pc:spChg>
      </pc:sldChg>
      <pc:sldChg chg="delSp modSp">
        <pc:chgData name="Fern Massey (Knypersley First School)" userId="S::f.massey@cflptrust.co.uk::44fcebab-f19d-4c45-b91e-de5ac12aff8d" providerId="AD" clId="Web-{D6F59A1D-49D3-41CA-F704-1E846F50651D}" dt="2025-06-21T20:34:51.912" v="4" actId="20577"/>
        <pc:sldMkLst>
          <pc:docMk/>
          <pc:sldMk cId="3315366288" sldId="266"/>
        </pc:sldMkLst>
        <pc:spChg chg="mod">
          <ac:chgData name="Fern Massey (Knypersley First School)" userId="S::f.massey@cflptrust.co.uk::44fcebab-f19d-4c45-b91e-de5ac12aff8d" providerId="AD" clId="Web-{D6F59A1D-49D3-41CA-F704-1E846F50651D}" dt="2025-06-21T20:34:51.912" v="4" actId="20577"/>
          <ac:spMkLst>
            <pc:docMk/>
            <pc:sldMk cId="3315366288" sldId="266"/>
            <ac:spMk id="13" creationId="{7D933208-0100-4EC3-A537-049E3317CFA5}"/>
          </ac:spMkLst>
        </pc:spChg>
        <pc:picChg chg="mod">
          <ac:chgData name="Fern Massey (Knypersley First School)" userId="S::f.massey@cflptrust.co.uk::44fcebab-f19d-4c45-b91e-de5ac12aff8d" providerId="AD" clId="Web-{D6F59A1D-49D3-41CA-F704-1E846F50651D}" dt="2025-06-21T20:34:44.975" v="3" actId="1076"/>
          <ac:picMkLst>
            <pc:docMk/>
            <pc:sldMk cId="3315366288" sldId="266"/>
            <ac:picMk id="14" creationId="{76769A3E-FDEF-4EF7-88A1-1691E3F5FA4E}"/>
          </ac:picMkLst>
        </pc:picChg>
        <pc:picChg chg="del">
          <ac:chgData name="Fern Massey (Knypersley First School)" userId="S::f.massey@cflptrust.co.uk::44fcebab-f19d-4c45-b91e-de5ac12aff8d" providerId="AD" clId="Web-{D6F59A1D-49D3-41CA-F704-1E846F50651D}" dt="2025-06-21T20:34:31.521" v="0"/>
          <ac:picMkLst>
            <pc:docMk/>
            <pc:sldMk cId="3315366288" sldId="266"/>
            <ac:picMk id="17" creationId="{0F5C11E0-02AE-4463-A255-567F58DFC0AF}"/>
          </ac:picMkLst>
        </pc:picChg>
      </pc:sldChg>
    </pc:docChg>
  </pc:docChgLst>
  <pc:docChgLst>
    <pc:chgData name="Fern Massey (Knypersley First School)" userId="44fcebab-f19d-4c45-b91e-de5ac12aff8d" providerId="ADAL" clId="{07E0AC65-1F92-4098-9946-D61092A44185}"/>
    <pc:docChg chg="modSld">
      <pc:chgData name="Fern Massey (Knypersley First School)" userId="44fcebab-f19d-4c45-b91e-de5ac12aff8d" providerId="ADAL" clId="{07E0AC65-1F92-4098-9946-D61092A44185}" dt="2026-02-03T08:58:14.464" v="14" actId="20577"/>
      <pc:docMkLst>
        <pc:docMk/>
      </pc:docMkLst>
      <pc:sldChg chg="modSp mod">
        <pc:chgData name="Fern Massey (Knypersley First School)" userId="44fcebab-f19d-4c45-b91e-de5ac12aff8d" providerId="ADAL" clId="{07E0AC65-1F92-4098-9946-D61092A44185}" dt="2026-02-03T08:58:14.464" v="14" actId="20577"/>
        <pc:sldMkLst>
          <pc:docMk/>
          <pc:sldMk cId="0" sldId="265"/>
        </pc:sldMkLst>
        <pc:spChg chg="mod">
          <ac:chgData name="Fern Massey (Knypersley First School)" userId="44fcebab-f19d-4c45-b91e-de5ac12aff8d" providerId="ADAL" clId="{07E0AC65-1F92-4098-9946-D61092A44185}" dt="2026-02-03T08:58:14.464" v="14" actId="20577"/>
          <ac:spMkLst>
            <pc:docMk/>
            <pc:sldMk cId="0" sldId="265"/>
            <ac:spMk id="6" creationId="{00000000-0000-0000-0000-000000000000}"/>
          </ac:spMkLst>
        </pc:spChg>
      </pc:sldChg>
    </pc:docChg>
  </pc:docChgLst>
  <pc:docChgLst>
    <pc:chgData name="Fern Massey (Knypersley First School)" userId="44fcebab-f19d-4c45-b91e-de5ac12aff8d" providerId="ADAL" clId="{57178381-3DDC-4A59-AAAD-CA67470DB42F}"/>
    <pc:docChg chg="undo custSel addSld delSld modSld sldOrd">
      <pc:chgData name="Fern Massey (Knypersley First School)" userId="44fcebab-f19d-4c45-b91e-de5ac12aff8d" providerId="ADAL" clId="{57178381-3DDC-4A59-AAAD-CA67470DB42F}" dt="2025-06-09T10:55:17.953" v="367" actId="20577"/>
      <pc:docMkLst>
        <pc:docMk/>
      </pc:docMkLst>
      <pc:sldChg chg="modSp mod">
        <pc:chgData name="Fern Massey (Knypersley First School)" userId="44fcebab-f19d-4c45-b91e-de5ac12aff8d" providerId="ADAL" clId="{57178381-3DDC-4A59-AAAD-CA67470DB42F}" dt="2025-06-02T11:10:27.770" v="1" actId="20577"/>
        <pc:sldMkLst>
          <pc:docMk/>
          <pc:sldMk cId="0" sldId="256"/>
        </pc:sldMkLst>
        <pc:spChg chg="mod">
          <ac:chgData name="Fern Massey (Knypersley First School)" userId="44fcebab-f19d-4c45-b91e-de5ac12aff8d" providerId="ADAL" clId="{57178381-3DDC-4A59-AAAD-CA67470DB42F}" dt="2025-06-02T11:10:27.770" v="1" actId="20577"/>
          <ac:spMkLst>
            <pc:docMk/>
            <pc:sldMk cId="0" sldId="256"/>
            <ac:spMk id="18" creationId="{00000000-0000-0000-0000-000000000000}"/>
          </ac:spMkLst>
        </pc:spChg>
      </pc:sldChg>
      <pc:sldChg chg="addSp delSp modSp del mod">
        <pc:chgData name="Fern Massey (Knypersley First School)" userId="44fcebab-f19d-4c45-b91e-de5ac12aff8d" providerId="ADAL" clId="{57178381-3DDC-4A59-AAAD-CA67470DB42F}" dt="2025-06-04T13:02:57.710" v="54" actId="47"/>
        <pc:sldMkLst>
          <pc:docMk/>
          <pc:sldMk cId="0" sldId="258"/>
        </pc:sldMkLst>
        <pc:spChg chg="mod">
          <ac:chgData name="Fern Massey (Knypersley First School)" userId="44fcebab-f19d-4c45-b91e-de5ac12aff8d" providerId="ADAL" clId="{57178381-3DDC-4A59-AAAD-CA67470DB42F}" dt="2025-06-04T12:06:30.067" v="46" actId="1076"/>
          <ac:spMkLst>
            <pc:docMk/>
            <pc:sldMk cId="0" sldId="258"/>
            <ac:spMk id="5" creationId="{00000000-0000-0000-0000-000000000000}"/>
          </ac:spMkLst>
        </pc:spChg>
        <pc:spChg chg="mod">
          <ac:chgData name="Fern Massey (Knypersley First School)" userId="44fcebab-f19d-4c45-b91e-de5ac12aff8d" providerId="ADAL" clId="{57178381-3DDC-4A59-AAAD-CA67470DB42F}" dt="2025-06-04T12:06:31.698" v="47" actId="1076"/>
          <ac:spMkLst>
            <pc:docMk/>
            <pc:sldMk cId="0" sldId="258"/>
            <ac:spMk id="6" creationId="{00000000-0000-0000-0000-000000000000}"/>
          </ac:spMkLst>
        </pc:spChg>
        <pc:spChg chg="mod">
          <ac:chgData name="Fern Massey (Knypersley First School)" userId="44fcebab-f19d-4c45-b91e-de5ac12aff8d" providerId="ADAL" clId="{57178381-3DDC-4A59-AAAD-CA67470DB42F}" dt="2025-06-04T12:06:24.399" v="44" actId="1076"/>
          <ac:spMkLst>
            <pc:docMk/>
            <pc:sldMk cId="0" sldId="258"/>
            <ac:spMk id="11" creationId="{00000000-0000-0000-0000-000000000000}"/>
          </ac:spMkLst>
        </pc:spChg>
        <pc:spChg chg="add del mod">
          <ac:chgData name="Fern Massey (Knypersley First School)" userId="44fcebab-f19d-4c45-b91e-de5ac12aff8d" providerId="ADAL" clId="{57178381-3DDC-4A59-AAAD-CA67470DB42F}" dt="2025-06-04T12:06:14.078" v="41" actId="478"/>
          <ac:spMkLst>
            <pc:docMk/>
            <pc:sldMk cId="0" sldId="258"/>
            <ac:spMk id="21" creationId="{2FB02C15-E449-4AB9-9865-FA0631F7B6CC}"/>
          </ac:spMkLst>
        </pc:spChg>
        <pc:spChg chg="add del mod">
          <ac:chgData name="Fern Massey (Knypersley First School)" userId="44fcebab-f19d-4c45-b91e-de5ac12aff8d" providerId="ADAL" clId="{57178381-3DDC-4A59-AAAD-CA67470DB42F}" dt="2025-06-04T12:06:11.813" v="39"/>
          <ac:spMkLst>
            <pc:docMk/>
            <pc:sldMk cId="0" sldId="258"/>
            <ac:spMk id="22" creationId="{8694FC55-B604-43D8-8193-7959B17A365D}"/>
          </ac:spMkLst>
        </pc:spChg>
        <pc:spChg chg="mod">
          <ac:chgData name="Fern Massey (Knypersley First School)" userId="44fcebab-f19d-4c45-b91e-de5ac12aff8d" providerId="ADAL" clId="{57178381-3DDC-4A59-AAAD-CA67470DB42F}" dt="2025-06-04T12:06:34.103" v="48" actId="1076"/>
          <ac:spMkLst>
            <pc:docMk/>
            <pc:sldMk cId="0" sldId="258"/>
            <ac:spMk id="25" creationId="{56D5AC69-1D52-4DF8-9CB6-57DD34F58F55}"/>
          </ac:spMkLst>
        </pc:spChg>
        <pc:spChg chg="mod">
          <ac:chgData name="Fern Massey (Knypersley First School)" userId="44fcebab-f19d-4c45-b91e-de5ac12aff8d" providerId="ADAL" clId="{57178381-3DDC-4A59-AAAD-CA67470DB42F}" dt="2025-06-04T12:06:37.549" v="49" actId="1076"/>
          <ac:spMkLst>
            <pc:docMk/>
            <pc:sldMk cId="0" sldId="258"/>
            <ac:spMk id="27" creationId="{E944E110-617B-41A5-8278-9200E0B61F63}"/>
          </ac:spMkLst>
        </pc:spChg>
        <pc:spChg chg="del">
          <ac:chgData name="Fern Massey (Knypersley First School)" userId="44fcebab-f19d-4c45-b91e-de5ac12aff8d" providerId="ADAL" clId="{57178381-3DDC-4A59-AAAD-CA67470DB42F}" dt="2025-06-02T11:11:25.133" v="22" actId="478"/>
          <ac:spMkLst>
            <pc:docMk/>
            <pc:sldMk cId="0" sldId="258"/>
            <ac:spMk id="30" creationId="{D8AEA909-9FCB-4761-81E3-65BCEFE49A38}"/>
          </ac:spMkLst>
        </pc:spChg>
        <pc:spChg chg="del">
          <ac:chgData name="Fern Massey (Knypersley First School)" userId="44fcebab-f19d-4c45-b91e-de5ac12aff8d" providerId="ADAL" clId="{57178381-3DDC-4A59-AAAD-CA67470DB42F}" dt="2025-06-02T11:11:26.864" v="23" actId="478"/>
          <ac:spMkLst>
            <pc:docMk/>
            <pc:sldMk cId="0" sldId="258"/>
            <ac:spMk id="31" creationId="{274861E0-31D5-43B5-BAA9-54793A94AD1D}"/>
          </ac:spMkLst>
        </pc:spChg>
        <pc:picChg chg="del">
          <ac:chgData name="Fern Massey (Knypersley First School)" userId="44fcebab-f19d-4c45-b91e-de5ac12aff8d" providerId="ADAL" clId="{57178381-3DDC-4A59-AAAD-CA67470DB42F}" dt="2025-06-02T11:11:23.652" v="21" actId="478"/>
          <ac:picMkLst>
            <pc:docMk/>
            <pc:sldMk cId="0" sldId="258"/>
            <ac:picMk id="15" creationId="{A4309FD7-DFD0-451A-8AE4-4A5C7A7C23EA}"/>
          </ac:picMkLst>
        </pc:picChg>
        <pc:picChg chg="add del">
          <ac:chgData name="Fern Massey (Knypersley First School)" userId="44fcebab-f19d-4c45-b91e-de5ac12aff8d" providerId="ADAL" clId="{57178381-3DDC-4A59-AAAD-CA67470DB42F}" dt="2025-06-02T11:11:16.723" v="16" actId="478"/>
          <ac:picMkLst>
            <pc:docMk/>
            <pc:sldMk cId="0" sldId="258"/>
            <ac:picMk id="36" creationId="{C3923071-6219-4974-A118-E24768EA94F8}"/>
          </ac:picMkLst>
        </pc:picChg>
        <pc:picChg chg="del">
          <ac:chgData name="Fern Massey (Knypersley First School)" userId="44fcebab-f19d-4c45-b91e-de5ac12aff8d" providerId="ADAL" clId="{57178381-3DDC-4A59-AAAD-CA67470DB42F}" dt="2025-06-04T12:05:26.068" v="29" actId="478"/>
          <ac:picMkLst>
            <pc:docMk/>
            <pc:sldMk cId="0" sldId="258"/>
            <ac:picMk id="41" creationId="{D06BA100-8403-4F9B-9016-EEB38F012975}"/>
          </ac:picMkLst>
        </pc:picChg>
      </pc:sldChg>
      <pc:sldChg chg="ord">
        <pc:chgData name="Fern Massey (Knypersley First School)" userId="44fcebab-f19d-4c45-b91e-de5ac12aff8d" providerId="ADAL" clId="{57178381-3DDC-4A59-AAAD-CA67470DB42F}" dt="2025-06-09T10:52:36.035" v="352"/>
        <pc:sldMkLst>
          <pc:docMk/>
          <pc:sldMk cId="0" sldId="263"/>
        </pc:sldMkLst>
      </pc:sldChg>
      <pc:sldChg chg="delSp mod">
        <pc:chgData name="Fern Massey (Knypersley First School)" userId="44fcebab-f19d-4c45-b91e-de5ac12aff8d" providerId="ADAL" clId="{57178381-3DDC-4A59-AAAD-CA67470DB42F}" dt="2025-06-02T11:15:34.262" v="28" actId="478"/>
        <pc:sldMkLst>
          <pc:docMk/>
          <pc:sldMk cId="0" sldId="265"/>
        </pc:sldMkLst>
        <pc:spChg chg="del">
          <ac:chgData name="Fern Massey (Knypersley First School)" userId="44fcebab-f19d-4c45-b91e-de5ac12aff8d" providerId="ADAL" clId="{57178381-3DDC-4A59-AAAD-CA67470DB42F}" dt="2025-06-02T11:15:34.262" v="28" actId="478"/>
          <ac:spMkLst>
            <pc:docMk/>
            <pc:sldMk cId="0" sldId="265"/>
            <ac:spMk id="3" creationId="{00000000-0000-0000-0000-000000000000}"/>
          </ac:spMkLst>
        </pc:spChg>
      </pc:sldChg>
      <pc:sldChg chg="add del">
        <pc:chgData name="Fern Massey (Knypersley First School)" userId="44fcebab-f19d-4c45-b91e-de5ac12aff8d" providerId="ADAL" clId="{57178381-3DDC-4A59-AAAD-CA67470DB42F}" dt="2025-06-09T10:50:29.154" v="348"/>
        <pc:sldMkLst>
          <pc:docMk/>
          <pc:sldMk cId="3315366288" sldId="266"/>
        </pc:sldMkLst>
      </pc:sldChg>
      <pc:sldChg chg="modSp mod">
        <pc:chgData name="Fern Massey (Knypersley First School)" userId="44fcebab-f19d-4c45-b91e-de5ac12aff8d" providerId="ADAL" clId="{57178381-3DDC-4A59-AAAD-CA67470DB42F}" dt="2025-06-02T11:14:48.905" v="27" actId="2711"/>
        <pc:sldMkLst>
          <pc:docMk/>
          <pc:sldMk cId="257947838" sldId="268"/>
        </pc:sldMkLst>
        <pc:spChg chg="mod">
          <ac:chgData name="Fern Massey (Knypersley First School)" userId="44fcebab-f19d-4c45-b91e-de5ac12aff8d" providerId="ADAL" clId="{57178381-3DDC-4A59-AAAD-CA67470DB42F}" dt="2025-06-02T11:14:48.905" v="27" actId="2711"/>
          <ac:spMkLst>
            <pc:docMk/>
            <pc:sldMk cId="257947838" sldId="268"/>
            <ac:spMk id="15" creationId="{675A3115-240F-4172-8F3D-71BA8F31AECD}"/>
          </ac:spMkLst>
        </pc:spChg>
      </pc:sldChg>
      <pc:sldChg chg="modSp mod">
        <pc:chgData name="Fern Massey (Knypersley First School)" userId="44fcebab-f19d-4c45-b91e-de5ac12aff8d" providerId="ADAL" clId="{57178381-3DDC-4A59-AAAD-CA67470DB42F}" dt="2025-06-04T13:26:04.493" v="172" actId="20577"/>
        <pc:sldMkLst>
          <pc:docMk/>
          <pc:sldMk cId="1311584560" sldId="270"/>
        </pc:sldMkLst>
        <pc:spChg chg="mod">
          <ac:chgData name="Fern Massey (Knypersley First School)" userId="44fcebab-f19d-4c45-b91e-de5ac12aff8d" providerId="ADAL" clId="{57178381-3DDC-4A59-AAAD-CA67470DB42F}" dt="2025-06-04T13:26:04.493" v="172" actId="20577"/>
          <ac:spMkLst>
            <pc:docMk/>
            <pc:sldMk cId="1311584560" sldId="270"/>
            <ac:spMk id="28" creationId="{D0AF047E-54B8-4797-A89F-39126EA2E565}"/>
          </ac:spMkLst>
        </pc:spChg>
      </pc:sldChg>
      <pc:sldChg chg="addSp modSp mod ord">
        <pc:chgData name="Fern Massey (Knypersley First School)" userId="44fcebab-f19d-4c45-b91e-de5ac12aff8d" providerId="ADAL" clId="{57178381-3DDC-4A59-AAAD-CA67470DB42F}" dt="2025-06-09T10:54:02.085" v="356"/>
        <pc:sldMkLst>
          <pc:docMk/>
          <pc:sldMk cId="3869598845" sldId="271"/>
        </pc:sldMkLst>
        <pc:spChg chg="add mod">
          <ac:chgData name="Fern Massey (Knypersley First School)" userId="44fcebab-f19d-4c45-b91e-de5ac12aff8d" providerId="ADAL" clId="{57178381-3DDC-4A59-AAAD-CA67470DB42F}" dt="2025-06-04T13:31:58.519" v="344" actId="20577"/>
          <ac:spMkLst>
            <pc:docMk/>
            <pc:sldMk cId="3869598845" sldId="271"/>
            <ac:spMk id="9" creationId="{591874A7-B674-4DC7-B42E-BA4A43910670}"/>
          </ac:spMkLst>
        </pc:spChg>
        <pc:spChg chg="mod">
          <ac:chgData name="Fern Massey (Knypersley First School)" userId="44fcebab-f19d-4c45-b91e-de5ac12aff8d" providerId="ADAL" clId="{57178381-3DDC-4A59-AAAD-CA67470DB42F}" dt="2025-06-04T13:27:36.582" v="186" actId="1076"/>
          <ac:spMkLst>
            <pc:docMk/>
            <pc:sldMk cId="3869598845" sldId="271"/>
            <ac:spMk id="15" creationId="{99852024-2916-49AD-961F-DD6CE7E7CC68}"/>
          </ac:spMkLst>
        </pc:spChg>
        <pc:spChg chg="mod">
          <ac:chgData name="Fern Massey (Knypersley First School)" userId="44fcebab-f19d-4c45-b91e-de5ac12aff8d" providerId="ADAL" clId="{57178381-3DDC-4A59-AAAD-CA67470DB42F}" dt="2025-06-04T13:29:32.063" v="188" actId="1076"/>
          <ac:spMkLst>
            <pc:docMk/>
            <pc:sldMk cId="3869598845" sldId="271"/>
            <ac:spMk id="35" creationId="{61C78076-68FA-4B12-899C-AFD0AB3C01FD}"/>
          </ac:spMkLst>
        </pc:spChg>
        <pc:picChg chg="add mod">
          <ac:chgData name="Fern Massey (Knypersley First School)" userId="44fcebab-f19d-4c45-b91e-de5ac12aff8d" providerId="ADAL" clId="{57178381-3DDC-4A59-AAAD-CA67470DB42F}" dt="2025-06-04T13:31:23.087" v="335" actId="14100"/>
          <ac:picMkLst>
            <pc:docMk/>
            <pc:sldMk cId="3869598845" sldId="271"/>
            <ac:picMk id="8" creationId="{B0E78025-2CD9-46E5-9559-7412E06AB962}"/>
          </ac:picMkLst>
        </pc:picChg>
        <pc:picChg chg="mod">
          <ac:chgData name="Fern Massey (Knypersley First School)" userId="44fcebab-f19d-4c45-b91e-de5ac12aff8d" providerId="ADAL" clId="{57178381-3DDC-4A59-AAAD-CA67470DB42F}" dt="2025-06-04T13:27:11.380" v="174" actId="1076"/>
          <ac:picMkLst>
            <pc:docMk/>
            <pc:sldMk cId="3869598845" sldId="271"/>
            <ac:picMk id="13" creationId="{0826B8EE-4800-46BD-A12D-B6042A83D00E}"/>
          </ac:picMkLst>
        </pc:picChg>
        <pc:picChg chg="mod">
          <ac:chgData name="Fern Massey (Knypersley First School)" userId="44fcebab-f19d-4c45-b91e-de5ac12aff8d" providerId="ADAL" clId="{57178381-3DDC-4A59-AAAD-CA67470DB42F}" dt="2025-06-04T13:29:38.437" v="190" actId="1076"/>
          <ac:picMkLst>
            <pc:docMk/>
            <pc:sldMk cId="3869598845" sldId="271"/>
            <ac:picMk id="19" creationId="{B40C55FC-5021-4CA3-8D8A-EF39B3973B32}"/>
          </ac:picMkLst>
        </pc:picChg>
        <pc:picChg chg="mod">
          <ac:chgData name="Fern Massey (Knypersley First School)" userId="44fcebab-f19d-4c45-b91e-de5ac12aff8d" providerId="ADAL" clId="{57178381-3DDC-4A59-AAAD-CA67470DB42F}" dt="2025-06-04T13:29:36.450" v="189" actId="1076"/>
          <ac:picMkLst>
            <pc:docMk/>
            <pc:sldMk cId="3869598845" sldId="271"/>
            <ac:picMk id="1026" creationId="{84AFD067-0A24-4044-8850-F9F4A4F12C7C}"/>
          </ac:picMkLst>
        </pc:picChg>
        <pc:picChg chg="mod">
          <ac:chgData name="Fern Massey (Knypersley First School)" userId="44fcebab-f19d-4c45-b91e-de5ac12aff8d" providerId="ADAL" clId="{57178381-3DDC-4A59-AAAD-CA67470DB42F}" dt="2025-06-04T13:27:34.756" v="185" actId="1076"/>
          <ac:picMkLst>
            <pc:docMk/>
            <pc:sldMk cId="3869598845" sldId="271"/>
            <ac:picMk id="5126" creationId="{F9D13E09-4266-4CB5-9870-7F0DA5BDEA43}"/>
          </ac:picMkLst>
        </pc:picChg>
      </pc:sldChg>
      <pc:sldChg chg="modSp mod">
        <pc:chgData name="Fern Massey (Knypersley First School)" userId="44fcebab-f19d-4c45-b91e-de5ac12aff8d" providerId="ADAL" clId="{57178381-3DDC-4A59-AAAD-CA67470DB42F}" dt="2025-06-09T10:55:17.953" v="367" actId="20577"/>
        <pc:sldMkLst>
          <pc:docMk/>
          <pc:sldMk cId="380405249" sldId="272"/>
        </pc:sldMkLst>
        <pc:spChg chg="mod">
          <ac:chgData name="Fern Massey (Knypersley First School)" userId="44fcebab-f19d-4c45-b91e-de5ac12aff8d" providerId="ADAL" clId="{57178381-3DDC-4A59-AAAD-CA67470DB42F}" dt="2025-06-09T10:55:17.953" v="367" actId="20577"/>
          <ac:spMkLst>
            <pc:docMk/>
            <pc:sldMk cId="380405249" sldId="272"/>
            <ac:spMk id="7" creationId="{A4E52D76-6E9C-4151-9110-953FDBD09ABE}"/>
          </ac:spMkLst>
        </pc:spChg>
      </pc:sldChg>
      <pc:sldChg chg="delSp modSp del mod">
        <pc:chgData name="Fern Massey (Knypersley First School)" userId="44fcebab-f19d-4c45-b91e-de5ac12aff8d" providerId="ADAL" clId="{57178381-3DDC-4A59-AAAD-CA67470DB42F}" dt="2025-06-04T13:03:00.373" v="55" actId="47"/>
        <pc:sldMkLst>
          <pc:docMk/>
          <pc:sldMk cId="3122204978" sldId="273"/>
        </pc:sldMkLst>
        <pc:spChg chg="mod">
          <ac:chgData name="Fern Massey (Knypersley First School)" userId="44fcebab-f19d-4c45-b91e-de5ac12aff8d" providerId="ADAL" clId="{57178381-3DDC-4A59-AAAD-CA67470DB42F}" dt="2025-06-04T12:05:50.326" v="32" actId="1076"/>
          <ac:spMkLst>
            <pc:docMk/>
            <pc:sldMk cId="3122204978" sldId="273"/>
            <ac:spMk id="5" creationId="{00000000-0000-0000-0000-000000000000}"/>
          </ac:spMkLst>
        </pc:spChg>
        <pc:spChg chg="mod">
          <ac:chgData name="Fern Massey (Knypersley First School)" userId="44fcebab-f19d-4c45-b91e-de5ac12aff8d" providerId="ADAL" clId="{57178381-3DDC-4A59-AAAD-CA67470DB42F}" dt="2025-06-04T12:05:50.326" v="32" actId="1076"/>
          <ac:spMkLst>
            <pc:docMk/>
            <pc:sldMk cId="3122204978" sldId="273"/>
            <ac:spMk id="6" creationId="{00000000-0000-0000-0000-000000000000}"/>
          </ac:spMkLst>
        </pc:spChg>
        <pc:spChg chg="mod">
          <ac:chgData name="Fern Massey (Knypersley First School)" userId="44fcebab-f19d-4c45-b91e-de5ac12aff8d" providerId="ADAL" clId="{57178381-3DDC-4A59-AAAD-CA67470DB42F}" dt="2025-06-04T12:05:50.326" v="32" actId="1076"/>
          <ac:spMkLst>
            <pc:docMk/>
            <pc:sldMk cId="3122204978" sldId="273"/>
            <ac:spMk id="7" creationId="{00000000-0000-0000-0000-000000000000}"/>
          </ac:spMkLst>
        </pc:spChg>
        <pc:spChg chg="del">
          <ac:chgData name="Fern Massey (Knypersley First School)" userId="44fcebab-f19d-4c45-b91e-de5ac12aff8d" providerId="ADAL" clId="{57178381-3DDC-4A59-AAAD-CA67470DB42F}" dt="2025-06-02T11:11:00.532" v="8" actId="478"/>
          <ac:spMkLst>
            <pc:docMk/>
            <pc:sldMk cId="3122204978" sldId="273"/>
            <ac:spMk id="8" creationId="{00000000-0000-0000-0000-000000000000}"/>
          </ac:spMkLst>
        </pc:spChg>
        <pc:spChg chg="mod">
          <ac:chgData name="Fern Massey (Knypersley First School)" userId="44fcebab-f19d-4c45-b91e-de5ac12aff8d" providerId="ADAL" clId="{57178381-3DDC-4A59-AAAD-CA67470DB42F}" dt="2025-06-04T12:05:50.326" v="32" actId="1076"/>
          <ac:spMkLst>
            <pc:docMk/>
            <pc:sldMk cId="3122204978" sldId="273"/>
            <ac:spMk id="25" creationId="{56D5AC69-1D52-4DF8-9CB6-57DD34F58F55}"/>
          </ac:spMkLst>
        </pc:spChg>
        <pc:spChg chg="mod">
          <ac:chgData name="Fern Massey (Knypersley First School)" userId="44fcebab-f19d-4c45-b91e-de5ac12aff8d" providerId="ADAL" clId="{57178381-3DDC-4A59-AAAD-CA67470DB42F}" dt="2025-06-04T12:05:50.326" v="32" actId="1076"/>
          <ac:spMkLst>
            <pc:docMk/>
            <pc:sldMk cId="3122204978" sldId="273"/>
            <ac:spMk id="27" creationId="{E944E110-617B-41A5-8278-9200E0B61F63}"/>
          </ac:spMkLst>
        </pc:spChg>
        <pc:spChg chg="mod">
          <ac:chgData name="Fern Massey (Knypersley First School)" userId="44fcebab-f19d-4c45-b91e-de5ac12aff8d" providerId="ADAL" clId="{57178381-3DDC-4A59-AAAD-CA67470DB42F}" dt="2025-06-04T12:05:50.326" v="32" actId="1076"/>
          <ac:spMkLst>
            <pc:docMk/>
            <pc:sldMk cId="3122204978" sldId="273"/>
            <ac:spMk id="28" creationId="{4EE80DB2-0E04-4EC8-AA8C-769B995E7A17}"/>
          </ac:spMkLst>
        </pc:spChg>
        <pc:spChg chg="del">
          <ac:chgData name="Fern Massey (Knypersley First School)" userId="44fcebab-f19d-4c45-b91e-de5ac12aff8d" providerId="ADAL" clId="{57178381-3DDC-4A59-AAAD-CA67470DB42F}" dt="2025-06-02T11:11:04.415" v="10" actId="478"/>
          <ac:spMkLst>
            <pc:docMk/>
            <pc:sldMk cId="3122204978" sldId="273"/>
            <ac:spMk id="29" creationId="{9C684D63-6813-4B93-9824-B4349A364EDF}"/>
          </ac:spMkLst>
        </pc:spChg>
        <pc:spChg chg="del">
          <ac:chgData name="Fern Massey (Knypersley First School)" userId="44fcebab-f19d-4c45-b91e-de5ac12aff8d" providerId="ADAL" clId="{57178381-3DDC-4A59-AAAD-CA67470DB42F}" dt="2025-06-02T11:11:12.482" v="14" actId="478"/>
          <ac:spMkLst>
            <pc:docMk/>
            <pc:sldMk cId="3122204978" sldId="273"/>
            <ac:spMk id="30" creationId="{D8AEA909-9FCB-4761-81E3-65BCEFE49A38}"/>
          </ac:spMkLst>
        </pc:spChg>
        <pc:spChg chg="del">
          <ac:chgData name="Fern Massey (Knypersley First School)" userId="44fcebab-f19d-4c45-b91e-de5ac12aff8d" providerId="ADAL" clId="{57178381-3DDC-4A59-AAAD-CA67470DB42F}" dt="2025-06-02T11:11:14.701" v="15" actId="478"/>
          <ac:spMkLst>
            <pc:docMk/>
            <pc:sldMk cId="3122204978" sldId="273"/>
            <ac:spMk id="31" creationId="{274861E0-31D5-43B5-BAA9-54793A94AD1D}"/>
          </ac:spMkLst>
        </pc:spChg>
        <pc:picChg chg="del">
          <ac:chgData name="Fern Massey (Knypersley First School)" userId="44fcebab-f19d-4c45-b91e-de5ac12aff8d" providerId="ADAL" clId="{57178381-3DDC-4A59-AAAD-CA67470DB42F}" dt="2025-06-02T11:11:10.931" v="13" actId="478"/>
          <ac:picMkLst>
            <pc:docMk/>
            <pc:sldMk cId="3122204978" sldId="273"/>
            <ac:picMk id="15" creationId="{A4309FD7-DFD0-451A-8AE4-4A5C7A7C23EA}"/>
          </ac:picMkLst>
        </pc:picChg>
        <pc:picChg chg="del">
          <ac:chgData name="Fern Massey (Knypersley First School)" userId="44fcebab-f19d-4c45-b91e-de5ac12aff8d" providerId="ADAL" clId="{57178381-3DDC-4A59-AAAD-CA67470DB42F}" dt="2025-06-02T11:11:01.654" v="9" actId="478"/>
          <ac:picMkLst>
            <pc:docMk/>
            <pc:sldMk cId="3122204978" sldId="273"/>
            <ac:picMk id="32" creationId="{AC025574-DE78-423B-83AA-2E7114D30B2E}"/>
          </ac:picMkLst>
        </pc:picChg>
        <pc:picChg chg="mod">
          <ac:chgData name="Fern Massey (Knypersley First School)" userId="44fcebab-f19d-4c45-b91e-de5ac12aff8d" providerId="ADAL" clId="{57178381-3DDC-4A59-AAAD-CA67470DB42F}" dt="2025-06-04T12:05:50.326" v="32" actId="1076"/>
          <ac:picMkLst>
            <pc:docMk/>
            <pc:sldMk cId="3122204978" sldId="273"/>
            <ac:picMk id="33" creationId="{715D7237-8349-46F7-BBCC-698832577163}"/>
          </ac:picMkLst>
        </pc:picChg>
        <pc:picChg chg="mod">
          <ac:chgData name="Fern Massey (Knypersley First School)" userId="44fcebab-f19d-4c45-b91e-de5ac12aff8d" providerId="ADAL" clId="{57178381-3DDC-4A59-AAAD-CA67470DB42F}" dt="2025-06-04T12:05:50.326" v="32" actId="1076"/>
          <ac:picMkLst>
            <pc:docMk/>
            <pc:sldMk cId="3122204978" sldId="273"/>
            <ac:picMk id="34" creationId="{B0DAA78E-233E-4F3B-8E28-D8ADABB22BF8}"/>
          </ac:picMkLst>
        </pc:picChg>
        <pc:picChg chg="del">
          <ac:chgData name="Fern Massey (Knypersley First School)" userId="44fcebab-f19d-4c45-b91e-de5ac12aff8d" providerId="ADAL" clId="{57178381-3DDC-4A59-AAAD-CA67470DB42F}" dt="2025-06-02T11:11:05.739" v="11" actId="478"/>
          <ac:picMkLst>
            <pc:docMk/>
            <pc:sldMk cId="3122204978" sldId="273"/>
            <ac:picMk id="35" creationId="{BB0EDC12-06F9-45F9-A3C6-80C5751DD70F}"/>
          </ac:picMkLst>
        </pc:picChg>
      </pc:sldChg>
      <pc:sldChg chg="modSp mod">
        <pc:chgData name="Fern Massey (Knypersley First School)" userId="44fcebab-f19d-4c45-b91e-de5ac12aff8d" providerId="ADAL" clId="{57178381-3DDC-4A59-AAAD-CA67470DB42F}" dt="2025-06-02T11:12:27.200" v="24" actId="2711"/>
        <pc:sldMkLst>
          <pc:docMk/>
          <pc:sldMk cId="3925431048" sldId="274"/>
        </pc:sldMkLst>
        <pc:spChg chg="mod">
          <ac:chgData name="Fern Massey (Knypersley First School)" userId="44fcebab-f19d-4c45-b91e-de5ac12aff8d" providerId="ADAL" clId="{57178381-3DDC-4A59-AAAD-CA67470DB42F}" dt="2025-06-02T11:12:27.200" v="24" actId="2711"/>
          <ac:spMkLst>
            <pc:docMk/>
            <pc:sldMk cId="3925431048" sldId="274"/>
            <ac:spMk id="8" creationId="{88B65B48-23C4-41A5-8903-7591D9971282}"/>
          </ac:spMkLst>
        </pc:spChg>
      </pc:sldChg>
      <pc:sldChg chg="modSp mod">
        <pc:chgData name="Fern Massey (Knypersley First School)" userId="44fcebab-f19d-4c45-b91e-de5ac12aff8d" providerId="ADAL" clId="{57178381-3DDC-4A59-AAAD-CA67470DB42F}" dt="2025-06-02T11:12:55.038" v="26" actId="2711"/>
        <pc:sldMkLst>
          <pc:docMk/>
          <pc:sldMk cId="3861546250" sldId="275"/>
        </pc:sldMkLst>
        <pc:spChg chg="mod">
          <ac:chgData name="Fern Massey (Knypersley First School)" userId="44fcebab-f19d-4c45-b91e-de5ac12aff8d" providerId="ADAL" clId="{57178381-3DDC-4A59-AAAD-CA67470DB42F}" dt="2025-06-02T11:12:55.038" v="26" actId="2711"/>
          <ac:spMkLst>
            <pc:docMk/>
            <pc:sldMk cId="3861546250" sldId="275"/>
            <ac:spMk id="8" creationId="{BBF704C5-DDC8-4FF7-AD97-4DCB73F853E8}"/>
          </ac:spMkLst>
        </pc:spChg>
      </pc:sldChg>
      <pc:sldChg chg="addSp delSp mod">
        <pc:chgData name="Fern Massey (Knypersley First School)" userId="44fcebab-f19d-4c45-b91e-de5ac12aff8d" providerId="ADAL" clId="{57178381-3DDC-4A59-AAAD-CA67470DB42F}" dt="2025-06-09T10:50:17.037" v="347" actId="22"/>
        <pc:sldMkLst>
          <pc:docMk/>
          <pc:sldMk cId="2097828155" sldId="277"/>
        </pc:sldMkLst>
        <pc:spChg chg="add del">
          <ac:chgData name="Fern Massey (Knypersley First School)" userId="44fcebab-f19d-4c45-b91e-de5ac12aff8d" providerId="ADAL" clId="{57178381-3DDC-4A59-AAAD-CA67470DB42F}" dt="2025-06-09T10:50:17.037" v="347" actId="22"/>
          <ac:spMkLst>
            <pc:docMk/>
            <pc:sldMk cId="2097828155" sldId="277"/>
            <ac:spMk id="19" creationId="{691CC31E-F15E-41A1-AD2A-5AACD92A7696}"/>
          </ac:spMkLst>
        </pc:spChg>
      </pc:sldChg>
      <pc:sldChg chg="add setBg">
        <pc:chgData name="Fern Massey (Knypersley First School)" userId="44fcebab-f19d-4c45-b91e-de5ac12aff8d" providerId="ADAL" clId="{57178381-3DDC-4A59-AAAD-CA67470DB42F}" dt="2025-06-09T10:52:05.630" v="350"/>
        <pc:sldMkLst>
          <pc:docMk/>
          <pc:sldMk cId="2707949856" sldId="348"/>
        </pc:sldMkLst>
      </pc:sldChg>
      <pc:sldChg chg="add setBg">
        <pc:chgData name="Fern Massey (Knypersley First School)" userId="44fcebab-f19d-4c45-b91e-de5ac12aff8d" providerId="ADAL" clId="{57178381-3DDC-4A59-AAAD-CA67470DB42F}" dt="2025-06-09T10:52:05.630" v="350"/>
        <pc:sldMkLst>
          <pc:docMk/>
          <pc:sldMk cId="3423397714" sldId="350"/>
        </pc:sldMkLst>
      </pc:sldChg>
      <pc:sldChg chg="add setBg">
        <pc:chgData name="Fern Massey (Knypersley First School)" userId="44fcebab-f19d-4c45-b91e-de5ac12aff8d" providerId="ADAL" clId="{57178381-3DDC-4A59-AAAD-CA67470DB42F}" dt="2025-06-09T10:51:28.775" v="349"/>
        <pc:sldMkLst>
          <pc:docMk/>
          <pc:sldMk cId="935336329" sldId="3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71C65-AF4D-41C3-A882-F085FA5E69D5}" type="datetimeFigureOut">
              <a:rPr lang="en-GB" smtClean="0"/>
              <a:t>03/02/2026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1A77B-A9C4-4740-9784-7FE4296A9910}" type="slidenum">
              <a:rPr lang="en-GB" smtClean="0"/>
              <a:t>‹#›</a:t>
            </a:fld>
            <a:endParaRPr lang="en-GB"/>
          </a:p>
        </p:txBody>
      </p:sp>
    </p:spTree>
    <p:extLst>
      <p:ext uri="{BB962C8B-B14F-4D97-AF65-F5344CB8AC3E}">
        <p14:creationId xmlns:p14="http://schemas.microsoft.com/office/powerpoint/2010/main" val="1226740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91A77B-A9C4-4740-9784-7FE4296A9910}" type="slidenum">
              <a:rPr lang="en-GB" smtClean="0"/>
              <a:t>2</a:t>
            </a:fld>
            <a:endParaRPr lang="en-GB"/>
          </a:p>
        </p:txBody>
      </p:sp>
    </p:spTree>
    <p:extLst>
      <p:ext uri="{BB962C8B-B14F-4D97-AF65-F5344CB8AC3E}">
        <p14:creationId xmlns:p14="http://schemas.microsoft.com/office/powerpoint/2010/main" val="251901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91A77B-A9C4-4740-9784-7FE4296A9910}" type="slidenum">
              <a:rPr lang="en-GB" smtClean="0"/>
              <a:t>3</a:t>
            </a:fld>
            <a:endParaRPr lang="en-GB"/>
          </a:p>
        </p:txBody>
      </p:sp>
    </p:spTree>
    <p:extLst>
      <p:ext uri="{BB962C8B-B14F-4D97-AF65-F5344CB8AC3E}">
        <p14:creationId xmlns:p14="http://schemas.microsoft.com/office/powerpoint/2010/main" val="2676722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Newsletter </a:t>
            </a:r>
          </a:p>
        </p:txBody>
      </p:sp>
      <p:sp>
        <p:nvSpPr>
          <p:cNvPr id="4" name="Slide Number Placeholder 3"/>
          <p:cNvSpPr>
            <a:spLocks noGrp="1"/>
          </p:cNvSpPr>
          <p:nvPr>
            <p:ph type="sldNum" sz="quarter" idx="5"/>
          </p:nvPr>
        </p:nvSpPr>
        <p:spPr/>
        <p:txBody>
          <a:bodyPr/>
          <a:lstStyle/>
          <a:p>
            <a:fld id="{4491A77B-A9C4-4740-9784-7FE4296A9910}" type="slidenum">
              <a:rPr lang="en-GB" smtClean="0"/>
              <a:t>4</a:t>
            </a:fld>
            <a:endParaRPr lang="en-GB"/>
          </a:p>
        </p:txBody>
      </p:sp>
    </p:spTree>
    <p:extLst>
      <p:ext uri="{BB962C8B-B14F-4D97-AF65-F5344CB8AC3E}">
        <p14:creationId xmlns:p14="http://schemas.microsoft.com/office/powerpoint/2010/main" val="176152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t>
            </a:r>
          </a:p>
        </p:txBody>
      </p:sp>
      <p:sp>
        <p:nvSpPr>
          <p:cNvPr id="4" name="Slide Number Placeholder 3"/>
          <p:cNvSpPr>
            <a:spLocks noGrp="1"/>
          </p:cNvSpPr>
          <p:nvPr>
            <p:ph type="sldNum" sz="quarter" idx="5"/>
          </p:nvPr>
        </p:nvSpPr>
        <p:spPr/>
        <p:txBody>
          <a:bodyPr/>
          <a:lstStyle/>
          <a:p>
            <a:fld id="{4491A77B-A9C4-4740-9784-7FE4296A9910}" type="slidenum">
              <a:rPr lang="en-GB" smtClean="0"/>
              <a:t>6</a:t>
            </a:fld>
            <a:endParaRPr lang="en-GB"/>
          </a:p>
        </p:txBody>
      </p:sp>
    </p:spTree>
    <p:extLst>
      <p:ext uri="{BB962C8B-B14F-4D97-AF65-F5344CB8AC3E}">
        <p14:creationId xmlns:p14="http://schemas.microsoft.com/office/powerpoint/2010/main" val="152516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Celebration Assembly – Certificates </a:t>
            </a:r>
          </a:p>
          <a:p>
            <a:pPr marL="171450" indent="-171450">
              <a:buFontTx/>
              <a:buChar char="-"/>
            </a:pPr>
            <a:r>
              <a:rPr lang="en-GB" dirty="0"/>
              <a:t>3bs</a:t>
            </a:r>
          </a:p>
          <a:p>
            <a:pPr marL="171450" indent="-171450">
              <a:buFontTx/>
              <a:buChar char="-"/>
            </a:pPr>
            <a:r>
              <a:rPr lang="en-GB" dirty="0"/>
              <a:t>Star of the week</a:t>
            </a:r>
          </a:p>
          <a:p>
            <a:pPr marL="171450" indent="-171450">
              <a:buFontTx/>
              <a:buChar char="-"/>
            </a:pPr>
            <a:r>
              <a:rPr lang="en-GB" dirty="0"/>
              <a:t>Star reader </a:t>
            </a:r>
          </a:p>
        </p:txBody>
      </p:sp>
      <p:sp>
        <p:nvSpPr>
          <p:cNvPr id="4" name="Slide Number Placeholder 3"/>
          <p:cNvSpPr>
            <a:spLocks noGrp="1"/>
          </p:cNvSpPr>
          <p:nvPr>
            <p:ph type="sldNum" sz="quarter" idx="5"/>
          </p:nvPr>
        </p:nvSpPr>
        <p:spPr/>
        <p:txBody>
          <a:bodyPr/>
          <a:lstStyle/>
          <a:p>
            <a:fld id="{4491A77B-A9C4-4740-9784-7FE4296A9910}" type="slidenum">
              <a:rPr lang="en-GB" smtClean="0"/>
              <a:t>8</a:t>
            </a:fld>
            <a:endParaRPr lang="en-GB"/>
          </a:p>
        </p:txBody>
      </p:sp>
    </p:spTree>
    <p:extLst>
      <p:ext uri="{BB962C8B-B14F-4D97-AF65-F5344CB8AC3E}">
        <p14:creationId xmlns:p14="http://schemas.microsoft.com/office/powerpoint/2010/main" val="3024865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91A77B-A9C4-4740-9784-7FE4296A9910}" type="slidenum">
              <a:rPr lang="en-GB" smtClean="0"/>
              <a:t>14</a:t>
            </a:fld>
            <a:endParaRPr lang="en-GB"/>
          </a:p>
        </p:txBody>
      </p:sp>
    </p:spTree>
    <p:extLst>
      <p:ext uri="{BB962C8B-B14F-4D97-AF65-F5344CB8AC3E}">
        <p14:creationId xmlns:p14="http://schemas.microsoft.com/office/powerpoint/2010/main" val="269223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t>
            </a:r>
          </a:p>
        </p:txBody>
      </p:sp>
      <p:sp>
        <p:nvSpPr>
          <p:cNvPr id="4" name="Slide Number Placeholder 3"/>
          <p:cNvSpPr>
            <a:spLocks noGrp="1"/>
          </p:cNvSpPr>
          <p:nvPr>
            <p:ph type="sldNum" sz="quarter" idx="5"/>
          </p:nvPr>
        </p:nvSpPr>
        <p:spPr/>
        <p:txBody>
          <a:bodyPr/>
          <a:lstStyle/>
          <a:p>
            <a:fld id="{4491A77B-A9C4-4740-9784-7FE4296A9910}" type="slidenum">
              <a:rPr lang="en-GB" smtClean="0"/>
              <a:t>21</a:t>
            </a:fld>
            <a:endParaRPr lang="en-GB"/>
          </a:p>
        </p:txBody>
      </p:sp>
    </p:spTree>
    <p:extLst>
      <p:ext uri="{BB962C8B-B14F-4D97-AF65-F5344CB8AC3E}">
        <p14:creationId xmlns:p14="http://schemas.microsoft.com/office/powerpoint/2010/main" val="724024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t>
            </a:r>
          </a:p>
        </p:txBody>
      </p:sp>
      <p:sp>
        <p:nvSpPr>
          <p:cNvPr id="4" name="Slide Number Placeholder 3"/>
          <p:cNvSpPr>
            <a:spLocks noGrp="1"/>
          </p:cNvSpPr>
          <p:nvPr>
            <p:ph type="sldNum" sz="quarter" idx="5"/>
          </p:nvPr>
        </p:nvSpPr>
        <p:spPr/>
        <p:txBody>
          <a:bodyPr/>
          <a:lstStyle/>
          <a:p>
            <a:fld id="{4491A77B-A9C4-4740-9784-7FE4296A9910}" type="slidenum">
              <a:rPr lang="en-GB" smtClean="0"/>
              <a:t>22</a:t>
            </a:fld>
            <a:endParaRPr lang="en-GB"/>
          </a:p>
        </p:txBody>
      </p:sp>
    </p:spTree>
    <p:extLst>
      <p:ext uri="{BB962C8B-B14F-4D97-AF65-F5344CB8AC3E}">
        <p14:creationId xmlns:p14="http://schemas.microsoft.com/office/powerpoint/2010/main" val="3908209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70.png"/><Relationship Id="rId3" Type="http://schemas.openxmlformats.org/officeDocument/2006/relationships/image" Target="../media/image42.svg"/><Relationship Id="rId21" Type="http://schemas.openxmlformats.org/officeDocument/2006/relationships/image" Target="../media/image73.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69.png"/><Relationship Id="rId2" Type="http://schemas.openxmlformats.org/officeDocument/2006/relationships/image" Target="../media/image41.png"/><Relationship Id="rId16" Type="http://schemas.openxmlformats.org/officeDocument/2006/relationships/image" Target="../media/image68.png"/><Relationship Id="rId20"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67.png"/><Relationship Id="rId10" Type="http://schemas.openxmlformats.org/officeDocument/2006/relationships/image" Target="../media/image49.png"/><Relationship Id="rId19" Type="http://schemas.openxmlformats.org/officeDocument/2006/relationships/image" Target="../media/image71.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78.pn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77.jpeg"/><Relationship Id="rId2" Type="http://schemas.openxmlformats.org/officeDocument/2006/relationships/image" Target="../media/image41.png"/><Relationship Id="rId16"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75.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83.png"/><Relationship Id="rId3" Type="http://schemas.openxmlformats.org/officeDocument/2006/relationships/image" Target="../media/image42.svg"/><Relationship Id="rId21" Type="http://schemas.openxmlformats.org/officeDocument/2006/relationships/image" Target="../media/image86.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82.png"/><Relationship Id="rId2" Type="http://schemas.openxmlformats.org/officeDocument/2006/relationships/image" Target="../media/image41.png"/><Relationship Id="rId16" Type="http://schemas.openxmlformats.org/officeDocument/2006/relationships/image" Target="../media/image81.jpe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80.png"/><Relationship Id="rId10" Type="http://schemas.openxmlformats.org/officeDocument/2006/relationships/image" Target="../media/image49.png"/><Relationship Id="rId19" Type="http://schemas.openxmlformats.org/officeDocument/2006/relationships/image" Target="../media/image84.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2.svg"/><Relationship Id="rId3" Type="http://schemas.openxmlformats.org/officeDocument/2006/relationships/image" Target="../media/image87.svg"/><Relationship Id="rId7" Type="http://schemas.openxmlformats.org/officeDocument/2006/relationships/image" Target="../media/image89.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91.png"/><Relationship Id="rId5" Type="http://schemas.openxmlformats.org/officeDocument/2006/relationships/image" Target="../media/image88.svg"/><Relationship Id="rId15" Type="http://schemas.openxmlformats.org/officeDocument/2006/relationships/image" Target="../media/image94.jpeg"/><Relationship Id="rId10" Type="http://schemas.openxmlformats.org/officeDocument/2006/relationships/hyperlink" Target="https://www.knypersley.staffs.sch.uk/special-educational-needs-and-disabilities/" TargetMode="External"/><Relationship Id="rId4" Type="http://schemas.openxmlformats.org/officeDocument/2006/relationships/image" Target="../media/image43.png"/><Relationship Id="rId9" Type="http://schemas.openxmlformats.org/officeDocument/2006/relationships/image" Target="../media/image90.svg"/><Relationship Id="rId14" Type="http://schemas.openxmlformats.org/officeDocument/2006/relationships/image" Target="../media/image93.png"/></Relationships>
</file>

<file path=ppt/slides/_rels/slide1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3.png"/><Relationship Id="rId7" Type="http://schemas.openxmlformats.org/officeDocument/2006/relationships/image" Target="../media/image61.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99.png"/><Relationship Id="rId5" Type="http://schemas.openxmlformats.org/officeDocument/2006/relationships/image" Target="../media/image58.png"/><Relationship Id="rId10" Type="http://schemas.openxmlformats.org/officeDocument/2006/relationships/image" Target="../media/image98.svg"/><Relationship Id="rId4" Type="http://schemas.openxmlformats.org/officeDocument/2006/relationships/image" Target="../media/image95.sv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104.png"/><Relationship Id="rId3" Type="http://schemas.openxmlformats.org/officeDocument/2006/relationships/image" Target="../media/image42.svg"/><Relationship Id="rId21" Type="http://schemas.openxmlformats.org/officeDocument/2006/relationships/image" Target="../media/image107.jpe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103.png"/><Relationship Id="rId2" Type="http://schemas.openxmlformats.org/officeDocument/2006/relationships/image" Target="../media/image41.png"/><Relationship Id="rId16" Type="http://schemas.openxmlformats.org/officeDocument/2006/relationships/image" Target="../media/image102.png"/><Relationship Id="rId20"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101.jpeg"/><Relationship Id="rId10" Type="http://schemas.openxmlformats.org/officeDocument/2006/relationships/image" Target="../media/image49.png"/><Relationship Id="rId19" Type="http://schemas.openxmlformats.org/officeDocument/2006/relationships/image" Target="../media/image105.jpe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100.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108.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112.png"/><Relationship Id="rId2" Type="http://schemas.openxmlformats.org/officeDocument/2006/relationships/image" Target="../media/image41.png"/><Relationship Id="rId16"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110.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109.png"/></Relationships>
</file>

<file path=ppt/slides/_rels/slide18.xml.rels><?xml version="1.0" encoding="UTF-8" standalone="yes"?>
<Relationships xmlns="http://schemas.openxmlformats.org/package/2006/relationships"><Relationship Id="rId8" Type="http://schemas.openxmlformats.org/officeDocument/2006/relationships/hyperlink" Target="https://www.knypersley.staffs.sch.uk/nursery/" TargetMode="External"/><Relationship Id="rId13" Type="http://schemas.openxmlformats.org/officeDocument/2006/relationships/image" Target="../media/image114.jpeg"/><Relationship Id="rId3" Type="http://schemas.openxmlformats.org/officeDocument/2006/relationships/image" Target="../media/image42.svg"/><Relationship Id="rId7" Type="http://schemas.openxmlformats.org/officeDocument/2006/relationships/image" Target="../media/image48.svg"/><Relationship Id="rId12" Type="http://schemas.openxmlformats.org/officeDocument/2006/relationships/image" Target="../media/image46.svg"/><Relationship Id="rId2" Type="http://schemas.openxmlformats.org/officeDocument/2006/relationships/image" Target="../media/image41.png"/><Relationship Id="rId16"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5.png"/><Relationship Id="rId5" Type="http://schemas.openxmlformats.org/officeDocument/2006/relationships/image" Target="../media/image44.svg"/><Relationship Id="rId15" Type="http://schemas.openxmlformats.org/officeDocument/2006/relationships/image" Target="../media/image116.jpeg"/><Relationship Id="rId10" Type="http://schemas.openxmlformats.org/officeDocument/2006/relationships/image" Target="../media/image113.jpeg"/><Relationship Id="rId4" Type="http://schemas.openxmlformats.org/officeDocument/2006/relationships/image" Target="../media/image43.png"/><Relationship Id="rId9" Type="http://schemas.openxmlformats.org/officeDocument/2006/relationships/image" Target="../media/image72.jpeg"/><Relationship Id="rId14" Type="http://schemas.openxmlformats.org/officeDocument/2006/relationships/image" Target="../media/image115.jpe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21.png"/><Relationship Id="rId18" Type="http://schemas.openxmlformats.org/officeDocument/2006/relationships/image" Target="../media/image124.jpg"/><Relationship Id="rId3" Type="http://schemas.openxmlformats.org/officeDocument/2006/relationships/image" Target="../media/image42.svg"/><Relationship Id="rId7" Type="http://schemas.openxmlformats.org/officeDocument/2006/relationships/image" Target="../media/image50.svg"/><Relationship Id="rId12" Type="http://schemas.openxmlformats.org/officeDocument/2006/relationships/image" Target="../media/image120.jpeg"/><Relationship Id="rId17" Type="http://schemas.openxmlformats.org/officeDocument/2006/relationships/image" Target="../media/image48.svg"/><Relationship Id="rId2" Type="http://schemas.openxmlformats.org/officeDocument/2006/relationships/image" Target="../media/image41.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19.jpeg"/><Relationship Id="rId5" Type="http://schemas.openxmlformats.org/officeDocument/2006/relationships/image" Target="../media/image44.svg"/><Relationship Id="rId15" Type="http://schemas.openxmlformats.org/officeDocument/2006/relationships/image" Target="../media/image123.png"/><Relationship Id="rId10" Type="http://schemas.openxmlformats.org/officeDocument/2006/relationships/image" Target="../media/image118.jpeg"/><Relationship Id="rId4" Type="http://schemas.openxmlformats.org/officeDocument/2006/relationships/image" Target="../media/image43.png"/><Relationship Id="rId9" Type="http://schemas.openxmlformats.org/officeDocument/2006/relationships/image" Target="../media/image46.svg"/><Relationship Id="rId14" Type="http://schemas.openxmlformats.org/officeDocument/2006/relationships/image" Target="../media/image122.jpe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42.svg"/><Relationship Id="rId7" Type="http://schemas.openxmlformats.org/officeDocument/2006/relationships/image" Target="../media/image50.sv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image" Target="../media/image41.png"/><Relationship Id="rId16"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48.svg"/><Relationship Id="rId5" Type="http://schemas.openxmlformats.org/officeDocument/2006/relationships/image" Target="../media/image44.svg"/><Relationship Id="rId15" Type="http://schemas.openxmlformats.org/officeDocument/2006/relationships/image" Target="../media/image128.jpe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svg"/><Relationship Id="rId14" Type="http://schemas.openxmlformats.org/officeDocument/2006/relationships/image" Target="../media/image127.png"/></Relationships>
</file>

<file path=ppt/slides/_rels/slide2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hyperlink" Target="https://www.knypersley.staffs.sch.uk/newsletters/" TargetMode="External"/><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1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39.png"/><Relationship Id="rId5" Type="http://schemas.openxmlformats.org/officeDocument/2006/relationships/image" Target="../media/image43.png"/><Relationship Id="rId10" Type="http://schemas.openxmlformats.org/officeDocument/2006/relationships/image" Target="../media/image50.svg"/><Relationship Id="rId4" Type="http://schemas.openxmlformats.org/officeDocument/2006/relationships/image" Target="../media/image42.svg"/><Relationship Id="rId9" Type="http://schemas.openxmlformats.org/officeDocument/2006/relationships/image" Target="../media/image49.png"/><Relationship Id="rId14" Type="http://schemas.openxmlformats.org/officeDocument/2006/relationships/image" Target="../media/image133.png"/></Relationships>
</file>

<file path=ppt/slides/_rels/slide2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134.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1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39.png"/><Relationship Id="rId5" Type="http://schemas.openxmlformats.org/officeDocument/2006/relationships/image" Target="../media/image43.png"/><Relationship Id="rId10" Type="http://schemas.openxmlformats.org/officeDocument/2006/relationships/image" Target="../media/image50.svg"/><Relationship Id="rId4" Type="http://schemas.openxmlformats.org/officeDocument/2006/relationships/image" Target="../media/image42.svg"/><Relationship Id="rId9" Type="http://schemas.openxmlformats.org/officeDocument/2006/relationships/image" Target="../media/image49.png"/><Relationship Id="rId14" Type="http://schemas.openxmlformats.org/officeDocument/2006/relationships/image" Target="../media/image135.jpe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svg"/><Relationship Id="rId7" Type="http://schemas.openxmlformats.org/officeDocument/2006/relationships/image" Target="../media/image5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48.svg"/><Relationship Id="rId5" Type="http://schemas.openxmlformats.org/officeDocument/2006/relationships/image" Target="../media/image44.sv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sv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7.svg"/><Relationship Id="rId7" Type="http://schemas.openxmlformats.org/officeDocument/2006/relationships/image" Target="../media/image141.sv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svg"/><Relationship Id="rId4" Type="http://schemas.openxmlformats.org/officeDocument/2006/relationships/image" Target="../media/image138.png"/><Relationship Id="rId9" Type="http://schemas.openxmlformats.org/officeDocument/2006/relationships/image" Target="../media/image29.sv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0.png"/><Relationship Id="rId12"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2.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21.svg"/><Relationship Id="rId9" Type="http://schemas.openxmlformats.org/officeDocument/2006/relationships/image" Target="../media/image16.png"/><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sv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6.svg"/><Relationship Id="rId3" Type="http://schemas.openxmlformats.org/officeDocument/2006/relationships/image" Target="../media/image28.png"/><Relationship Id="rId7" Type="http://schemas.openxmlformats.org/officeDocument/2006/relationships/image" Target="../media/image33.jpe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40.png"/><Relationship Id="rId5" Type="http://schemas.openxmlformats.org/officeDocument/2006/relationships/image" Target="../media/image31.png"/><Relationship Id="rId10" Type="http://schemas.openxmlformats.org/officeDocument/2006/relationships/image" Target="../media/image39.png"/><Relationship Id="rId4" Type="http://schemas.openxmlformats.org/officeDocument/2006/relationships/image" Target="../media/image29.sv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hyperlink" Target="https://www.knypersley.staffs.sch.uk/curriculum/" TargetMode="External"/><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2.sv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hyperlink" Target="https://www.knypersley.staffs.sch.uk/wp-content/uploads/2023/08/Knypersley-Positive-Behaviour-Policy-23-24-5.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61.gif"/><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svg"/><Relationship Id="rId9" Type="http://schemas.openxmlformats.org/officeDocument/2006/relationships/image" Target="../media/image59.sv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65.png"/><Relationship Id="rId2" Type="http://schemas.openxmlformats.org/officeDocument/2006/relationships/image" Target="../media/image41.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63.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7F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571385" y="-1571385"/>
            <a:ext cx="10287000" cy="13429770"/>
            <a:chOff x="0" y="0"/>
            <a:chExt cx="660400" cy="862158"/>
          </a:xfrm>
        </p:grpSpPr>
        <p:sp>
          <p:nvSpPr>
            <p:cNvPr id="3" name="Freeform 3"/>
            <p:cNvSpPr/>
            <p:nvPr/>
          </p:nvSpPr>
          <p:spPr>
            <a:xfrm>
              <a:off x="0" y="0"/>
              <a:ext cx="660400" cy="862158"/>
            </a:xfrm>
            <a:custGeom>
              <a:avLst/>
              <a:gdLst/>
              <a:ahLst/>
              <a:cxnLst/>
              <a:rect l="l" t="t" r="r" b="b"/>
              <a:pathLst>
                <a:path w="660400" h="862158">
                  <a:moveTo>
                    <a:pt x="220252" y="843089"/>
                  </a:moveTo>
                  <a:cubicBezTo>
                    <a:pt x="254109" y="854603"/>
                    <a:pt x="292600" y="862158"/>
                    <a:pt x="330378" y="862158"/>
                  </a:cubicBezTo>
                  <a:cubicBezTo>
                    <a:pt x="368157" y="862158"/>
                    <a:pt x="404509" y="855681"/>
                    <a:pt x="438009" y="844167"/>
                  </a:cubicBezTo>
                  <a:cubicBezTo>
                    <a:pt x="438723" y="843808"/>
                    <a:pt x="439435" y="843808"/>
                    <a:pt x="440148" y="843448"/>
                  </a:cubicBezTo>
                  <a:cubicBezTo>
                    <a:pt x="565955" y="797393"/>
                    <a:pt x="658618" y="675779"/>
                    <a:pt x="660400" y="532560"/>
                  </a:cubicBezTo>
                  <a:lnTo>
                    <a:pt x="660400" y="0"/>
                  </a:lnTo>
                  <a:lnTo>
                    <a:pt x="0" y="0"/>
                  </a:lnTo>
                  <a:lnTo>
                    <a:pt x="0" y="532164"/>
                  </a:lnTo>
                  <a:cubicBezTo>
                    <a:pt x="1782" y="676498"/>
                    <a:pt x="93019" y="798113"/>
                    <a:pt x="220252" y="843089"/>
                  </a:cubicBezTo>
                  <a:close/>
                </a:path>
              </a:pathLst>
            </a:custGeom>
            <a:solidFill>
              <a:srgbClr val="FF3131"/>
            </a:solidFill>
          </p:spPr>
        </p:sp>
        <p:sp>
          <p:nvSpPr>
            <p:cNvPr id="4" name="TextBox 4"/>
            <p:cNvSpPr txBox="1"/>
            <p:nvPr/>
          </p:nvSpPr>
          <p:spPr>
            <a:xfrm>
              <a:off x="0" y="-57150"/>
              <a:ext cx="660400" cy="792308"/>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9947521" y="1125216"/>
            <a:ext cx="8236598" cy="9161784"/>
            <a:chOff x="687070" y="247650"/>
            <a:chExt cx="11148060" cy="12400280"/>
          </a:xfrm>
        </p:grpSpPr>
        <p:sp>
          <p:nvSpPr>
            <p:cNvPr id="6" name="Freeform 6"/>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solidFill>
              <a:srgbClr val="EEF4F4"/>
            </a:solidFill>
            <a:ln w="12700">
              <a:solidFill>
                <a:srgbClr val="000000"/>
              </a:solidFill>
            </a:ln>
          </p:spPr>
        </p:sp>
      </p:grpSp>
      <p:grpSp>
        <p:nvGrpSpPr>
          <p:cNvPr id="7" name="Group 7"/>
          <p:cNvGrpSpPr>
            <a:grpSpLocks noChangeAspect="1"/>
          </p:cNvGrpSpPr>
          <p:nvPr/>
        </p:nvGrpSpPr>
        <p:grpSpPr>
          <a:xfrm>
            <a:off x="10099921" y="1277616"/>
            <a:ext cx="8236598" cy="9161784"/>
            <a:chOff x="687070" y="247650"/>
            <a:chExt cx="11148060" cy="12400280"/>
          </a:xfrm>
        </p:grpSpPr>
        <p:sp>
          <p:nvSpPr>
            <p:cNvPr id="8" name="Freeform 8"/>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solidFill>
              <a:srgbClr val="F2C001"/>
            </a:solidFill>
            <a:ln w="12700">
              <a:solidFill>
                <a:srgbClr val="000000"/>
              </a:solidFill>
            </a:ln>
          </p:spPr>
        </p:sp>
      </p:grpSp>
      <p:grpSp>
        <p:nvGrpSpPr>
          <p:cNvPr id="9" name="Group 9"/>
          <p:cNvGrpSpPr>
            <a:grpSpLocks noChangeAspect="1"/>
          </p:cNvGrpSpPr>
          <p:nvPr/>
        </p:nvGrpSpPr>
        <p:grpSpPr>
          <a:xfrm>
            <a:off x="10707011" y="1642241"/>
            <a:ext cx="7580989" cy="8432533"/>
            <a:chOff x="687070" y="247650"/>
            <a:chExt cx="11148060" cy="12400280"/>
          </a:xfrm>
        </p:grpSpPr>
        <p:sp>
          <p:nvSpPr>
            <p:cNvPr id="10" name="Freeform 10"/>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2"/>
              <a:stretch>
                <a:fillRect l="-14391" t="-2044" r="-61432" b="2044"/>
              </a:stretch>
            </a:blipFill>
          </p:spPr>
        </p:sp>
      </p:grpSp>
      <p:sp>
        <p:nvSpPr>
          <p:cNvPr id="17" name="TextBox 17"/>
          <p:cNvSpPr txBox="1"/>
          <p:nvPr/>
        </p:nvSpPr>
        <p:spPr>
          <a:xfrm>
            <a:off x="627161" y="2786148"/>
            <a:ext cx="9632312" cy="4334263"/>
          </a:xfrm>
          <a:prstGeom prst="rect">
            <a:avLst/>
          </a:prstGeom>
        </p:spPr>
        <p:txBody>
          <a:bodyPr lIns="0" tIns="0" rIns="0" bIns="0" rtlCol="0" anchor="t">
            <a:spAutoFit/>
          </a:bodyPr>
          <a:lstStyle/>
          <a:p>
            <a:pPr algn="ctr">
              <a:lnSpc>
                <a:spcPts val="18098"/>
              </a:lnSpc>
            </a:pPr>
            <a:r>
              <a:rPr lang="en-US" sz="11500" dirty="0">
                <a:solidFill>
                  <a:srgbClr val="EEF4F4"/>
                </a:solidFill>
                <a:latin typeface="Scripter"/>
              </a:rPr>
              <a:t>Welcome to Reception</a:t>
            </a:r>
          </a:p>
        </p:txBody>
      </p:sp>
      <p:sp>
        <p:nvSpPr>
          <p:cNvPr id="18" name="TextBox 18"/>
          <p:cNvSpPr txBox="1"/>
          <p:nvPr/>
        </p:nvSpPr>
        <p:spPr>
          <a:xfrm>
            <a:off x="1981200" y="7216592"/>
            <a:ext cx="6897964" cy="1051570"/>
          </a:xfrm>
          <a:prstGeom prst="rect">
            <a:avLst/>
          </a:prstGeom>
        </p:spPr>
        <p:txBody>
          <a:bodyPr lIns="0" tIns="0" rIns="0" bIns="0" rtlCol="0" anchor="t">
            <a:spAutoFit/>
          </a:bodyPr>
          <a:lstStyle/>
          <a:p>
            <a:pPr algn="ctr">
              <a:lnSpc>
                <a:spcPts val="8242"/>
              </a:lnSpc>
            </a:pPr>
            <a:r>
              <a:rPr lang="en-US" sz="7561" dirty="0">
                <a:solidFill>
                  <a:srgbClr val="EEF4F4"/>
                </a:solidFill>
                <a:latin typeface="Halley"/>
              </a:rPr>
              <a:t>2025</a:t>
            </a:r>
          </a:p>
        </p:txBody>
      </p:sp>
      <p:sp>
        <p:nvSpPr>
          <p:cNvPr id="19" name="TextBox 19"/>
          <p:cNvSpPr txBox="1"/>
          <p:nvPr/>
        </p:nvSpPr>
        <p:spPr>
          <a:xfrm>
            <a:off x="1028700" y="927722"/>
            <a:ext cx="7213087" cy="716486"/>
          </a:xfrm>
          <a:prstGeom prst="rect">
            <a:avLst/>
          </a:prstGeom>
        </p:spPr>
        <p:txBody>
          <a:bodyPr lIns="0" tIns="0" rIns="0" bIns="0" rtlCol="0" anchor="t">
            <a:spAutoFit/>
          </a:bodyPr>
          <a:lstStyle/>
          <a:p>
            <a:pPr algn="l">
              <a:lnSpc>
                <a:spcPts val="4846"/>
              </a:lnSpc>
            </a:pPr>
            <a:r>
              <a:rPr lang="en-US" sz="4446">
                <a:solidFill>
                  <a:srgbClr val="EEF4F4"/>
                </a:solidFill>
                <a:latin typeface="Halley"/>
              </a:rPr>
              <a:t>KNYPERSLEY FIRST SCHOOL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990438" y="867060"/>
            <a:ext cx="8307124" cy="987450"/>
          </a:xfrm>
          <a:prstGeom prst="rect">
            <a:avLst/>
          </a:prstGeom>
        </p:spPr>
        <p:txBody>
          <a:bodyPr lIns="0" tIns="0" rIns="0" bIns="0" rtlCol="0" anchor="t">
            <a:spAutoFit/>
          </a:bodyPr>
          <a:lstStyle/>
          <a:p>
            <a:pPr algn="ctr">
              <a:lnSpc>
                <a:spcPts val="7720"/>
              </a:lnSpc>
            </a:pPr>
            <a:r>
              <a:rPr lang="en-US" sz="7083" dirty="0">
                <a:solidFill>
                  <a:srgbClr val="F90303"/>
                </a:solidFill>
                <a:latin typeface="Scripter"/>
              </a:rPr>
              <a:t>Literacy- writing</a:t>
            </a:r>
          </a:p>
        </p:txBody>
      </p:sp>
      <p:pic>
        <p:nvPicPr>
          <p:cNvPr id="17" name="Picture 4" descr="Squiggle Whilst you Wiggle: (Book 2) (Squiggle Early Writing Programme)  eBook : Bason, Shonette, Bradley, Amy: Amazon.co.uk: Kindle Store">
            <a:extLst>
              <a:ext uri="{FF2B5EF4-FFF2-40B4-BE49-F238E27FC236}">
                <a16:creationId xmlns:a16="http://schemas.microsoft.com/office/drawing/2014/main" id="{D140EE4B-7AFB-444C-AFD0-962879238B7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0120" r="29880"/>
          <a:stretch/>
        </p:blipFill>
        <p:spPr bwMode="auto">
          <a:xfrm>
            <a:off x="8664957" y="2417805"/>
            <a:ext cx="3056021" cy="40110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andwriting | Great Bradford School">
            <a:extLst>
              <a:ext uri="{FF2B5EF4-FFF2-40B4-BE49-F238E27FC236}">
                <a16:creationId xmlns:a16="http://schemas.microsoft.com/office/drawing/2014/main" id="{2A62910F-BCE1-4597-9897-2E2D6BD736C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136737" y="2910308"/>
            <a:ext cx="47625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19092FA-ABE4-4E20-8C9E-24C1C5082BE4}"/>
              </a:ext>
            </a:extLst>
          </p:cNvPr>
          <p:cNvPicPr>
            <a:picLocks noChangeAspect="1"/>
          </p:cNvPicPr>
          <p:nvPr/>
        </p:nvPicPr>
        <p:blipFill>
          <a:blip r:embed="rId16"/>
          <a:stretch>
            <a:fillRect/>
          </a:stretch>
        </p:blipFill>
        <p:spPr>
          <a:xfrm>
            <a:off x="626403" y="7291303"/>
            <a:ext cx="4220164" cy="2591162"/>
          </a:xfrm>
          <a:prstGeom prst="rect">
            <a:avLst/>
          </a:prstGeom>
        </p:spPr>
      </p:pic>
      <p:pic>
        <p:nvPicPr>
          <p:cNvPr id="19" name="Picture 18">
            <a:extLst>
              <a:ext uri="{FF2B5EF4-FFF2-40B4-BE49-F238E27FC236}">
                <a16:creationId xmlns:a16="http://schemas.microsoft.com/office/drawing/2014/main" id="{FAEA4CD0-4408-401C-A70F-C5744A74127F}"/>
              </a:ext>
            </a:extLst>
          </p:cNvPr>
          <p:cNvPicPr>
            <a:picLocks noChangeAspect="1"/>
          </p:cNvPicPr>
          <p:nvPr/>
        </p:nvPicPr>
        <p:blipFill>
          <a:blip r:embed="rId17"/>
          <a:stretch>
            <a:fillRect/>
          </a:stretch>
        </p:blipFill>
        <p:spPr>
          <a:xfrm>
            <a:off x="5326381" y="7169108"/>
            <a:ext cx="3039120" cy="2741410"/>
          </a:xfrm>
          <a:prstGeom prst="rect">
            <a:avLst/>
          </a:prstGeom>
        </p:spPr>
      </p:pic>
      <p:pic>
        <p:nvPicPr>
          <p:cNvPr id="22" name="Picture 21">
            <a:extLst>
              <a:ext uri="{FF2B5EF4-FFF2-40B4-BE49-F238E27FC236}">
                <a16:creationId xmlns:a16="http://schemas.microsoft.com/office/drawing/2014/main" id="{415042EC-E1CF-4B7C-A2B1-2EF73057FF9A}"/>
              </a:ext>
            </a:extLst>
          </p:cNvPr>
          <p:cNvPicPr>
            <a:picLocks noChangeAspect="1"/>
          </p:cNvPicPr>
          <p:nvPr/>
        </p:nvPicPr>
        <p:blipFill>
          <a:blip r:embed="rId18"/>
          <a:stretch>
            <a:fillRect/>
          </a:stretch>
        </p:blipFill>
        <p:spPr>
          <a:xfrm>
            <a:off x="9203611" y="6932915"/>
            <a:ext cx="2157528" cy="2178679"/>
          </a:xfrm>
          <a:prstGeom prst="rect">
            <a:avLst/>
          </a:prstGeom>
        </p:spPr>
      </p:pic>
      <p:sp>
        <p:nvSpPr>
          <p:cNvPr id="23" name="TextBox 22">
            <a:extLst>
              <a:ext uri="{FF2B5EF4-FFF2-40B4-BE49-F238E27FC236}">
                <a16:creationId xmlns:a16="http://schemas.microsoft.com/office/drawing/2014/main" id="{87F5F67C-6F6B-49F9-A368-16F161443C2C}"/>
              </a:ext>
            </a:extLst>
          </p:cNvPr>
          <p:cNvSpPr txBox="1"/>
          <p:nvPr/>
        </p:nvSpPr>
        <p:spPr>
          <a:xfrm>
            <a:off x="9184745" y="9032608"/>
            <a:ext cx="2658358" cy="707886"/>
          </a:xfrm>
          <a:prstGeom prst="rect">
            <a:avLst/>
          </a:prstGeom>
          <a:noFill/>
        </p:spPr>
        <p:txBody>
          <a:bodyPr wrap="square" rtlCol="0">
            <a:spAutoFit/>
          </a:bodyPr>
          <a:lstStyle/>
          <a:p>
            <a:r>
              <a:rPr lang="en-GB" sz="4000" dirty="0">
                <a:latin typeface="SassoonPrimaryInfant" pitchFamily="2" charset="0"/>
              </a:rPr>
              <a:t>Pat a dog</a:t>
            </a:r>
          </a:p>
        </p:txBody>
      </p:sp>
      <p:pic>
        <p:nvPicPr>
          <p:cNvPr id="25" name="Picture 24">
            <a:extLst>
              <a:ext uri="{FF2B5EF4-FFF2-40B4-BE49-F238E27FC236}">
                <a16:creationId xmlns:a16="http://schemas.microsoft.com/office/drawing/2014/main" id="{4FBD69E0-2371-44D1-A127-754EF5A32C6F}"/>
              </a:ext>
            </a:extLst>
          </p:cNvPr>
          <p:cNvPicPr>
            <a:picLocks noChangeAspect="1"/>
          </p:cNvPicPr>
          <p:nvPr/>
        </p:nvPicPr>
        <p:blipFill>
          <a:blip r:embed="rId19"/>
          <a:stretch>
            <a:fillRect/>
          </a:stretch>
        </p:blipFill>
        <p:spPr>
          <a:xfrm>
            <a:off x="12136737" y="6992129"/>
            <a:ext cx="3449756" cy="2890336"/>
          </a:xfrm>
          <a:prstGeom prst="rect">
            <a:avLst/>
          </a:prstGeom>
        </p:spPr>
      </p:pic>
      <p:pic>
        <p:nvPicPr>
          <p:cNvPr id="2052" name="Picture 4" descr="Dough disco « Year 2">
            <a:extLst>
              <a:ext uri="{FF2B5EF4-FFF2-40B4-BE49-F238E27FC236}">
                <a16:creationId xmlns:a16="http://schemas.microsoft.com/office/drawing/2014/main" id="{FE69626C-EE7E-4E50-B549-B4039886E0D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82068" y="2965610"/>
            <a:ext cx="2799565" cy="27995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E32811B9-0AFA-40EE-879D-1B7F49293EBC}"/>
              </a:ext>
            </a:extLst>
          </p:cNvPr>
          <p:cNvPicPr>
            <a:picLocks noChangeAspect="1"/>
          </p:cNvPicPr>
          <p:nvPr/>
        </p:nvPicPr>
        <p:blipFill>
          <a:blip r:embed="rId21"/>
          <a:stretch>
            <a:fillRect/>
          </a:stretch>
        </p:blipFill>
        <p:spPr>
          <a:xfrm>
            <a:off x="595625" y="3756396"/>
            <a:ext cx="4591436" cy="2097811"/>
          </a:xfrm>
          <a:prstGeom prst="rect">
            <a:avLst/>
          </a:prstGeom>
        </p:spPr>
      </p:pic>
    </p:spTree>
    <p:extLst>
      <p:ext uri="{BB962C8B-B14F-4D97-AF65-F5344CB8AC3E}">
        <p14:creationId xmlns:p14="http://schemas.microsoft.com/office/powerpoint/2010/main" val="251830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990438" y="867060"/>
            <a:ext cx="8307124" cy="987450"/>
          </a:xfrm>
          <a:prstGeom prst="rect">
            <a:avLst/>
          </a:prstGeom>
        </p:spPr>
        <p:txBody>
          <a:bodyPr lIns="0" tIns="0" rIns="0" bIns="0" rtlCol="0" anchor="t">
            <a:spAutoFit/>
          </a:bodyPr>
          <a:lstStyle/>
          <a:p>
            <a:pPr algn="ctr">
              <a:lnSpc>
                <a:spcPts val="7720"/>
              </a:lnSpc>
            </a:pPr>
            <a:r>
              <a:rPr lang="en-US" sz="7083" dirty="0" err="1">
                <a:solidFill>
                  <a:srgbClr val="F90303"/>
                </a:solidFill>
                <a:latin typeface="Scripter"/>
              </a:rPr>
              <a:t>Maths</a:t>
            </a:r>
            <a:endParaRPr lang="en-US" sz="7083" dirty="0">
              <a:solidFill>
                <a:srgbClr val="F90303"/>
              </a:solidFill>
              <a:latin typeface="Scripter"/>
            </a:endParaRPr>
          </a:p>
        </p:txBody>
      </p:sp>
      <p:pic>
        <p:nvPicPr>
          <p:cNvPr id="13" name="Picture 12">
            <a:extLst>
              <a:ext uri="{FF2B5EF4-FFF2-40B4-BE49-F238E27FC236}">
                <a16:creationId xmlns:a16="http://schemas.microsoft.com/office/drawing/2014/main" id="{25751544-8113-48C8-AA75-3D122B355D42}"/>
              </a:ext>
            </a:extLst>
          </p:cNvPr>
          <p:cNvPicPr>
            <a:picLocks noChangeAspect="1"/>
          </p:cNvPicPr>
          <p:nvPr/>
        </p:nvPicPr>
        <p:blipFill>
          <a:blip r:embed="rId14"/>
          <a:stretch>
            <a:fillRect/>
          </a:stretch>
        </p:blipFill>
        <p:spPr>
          <a:xfrm>
            <a:off x="404223" y="2532242"/>
            <a:ext cx="9142329" cy="5482309"/>
          </a:xfrm>
          <a:prstGeom prst="rect">
            <a:avLst/>
          </a:prstGeom>
        </p:spPr>
      </p:pic>
      <p:pic>
        <p:nvPicPr>
          <p:cNvPr id="14" name="Picture 13">
            <a:extLst>
              <a:ext uri="{FF2B5EF4-FFF2-40B4-BE49-F238E27FC236}">
                <a16:creationId xmlns:a16="http://schemas.microsoft.com/office/drawing/2014/main" id="{F8A3AD45-A4EA-4AD6-AD62-D46074B20BE1}"/>
              </a:ext>
            </a:extLst>
          </p:cNvPr>
          <p:cNvPicPr>
            <a:picLocks noChangeAspect="1"/>
          </p:cNvPicPr>
          <p:nvPr/>
        </p:nvPicPr>
        <p:blipFill>
          <a:blip r:embed="rId15"/>
          <a:stretch>
            <a:fillRect/>
          </a:stretch>
        </p:blipFill>
        <p:spPr>
          <a:xfrm>
            <a:off x="410681" y="7922202"/>
            <a:ext cx="9234988" cy="2362798"/>
          </a:xfrm>
          <a:prstGeom prst="rect">
            <a:avLst/>
          </a:prstGeom>
        </p:spPr>
      </p:pic>
      <p:pic>
        <p:nvPicPr>
          <p:cNvPr id="15" name="Picture 2" descr="White Rose Maths — All Saints C of E Primary School">
            <a:extLst>
              <a:ext uri="{FF2B5EF4-FFF2-40B4-BE49-F238E27FC236}">
                <a16:creationId xmlns:a16="http://schemas.microsoft.com/office/drawing/2014/main" id="{584040DF-A0BD-42E3-9818-5741502795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881784" y="4563230"/>
            <a:ext cx="2492081" cy="24920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r Debbie Morgan CBE on Twitter: &quot;Loved the buzz at the Mastering Number  taster session. Thankyou everyone for attending @MathsHubs @ncetm  @numberblocks More details here: https://t.co/RwV722kcKq  https://t.co/Dkklmhb3xA&quot; / Twitter">
            <a:extLst>
              <a:ext uri="{FF2B5EF4-FFF2-40B4-BE49-F238E27FC236}">
                <a16:creationId xmlns:a16="http://schemas.microsoft.com/office/drawing/2014/main" id="{567C0812-2E9A-467F-90D3-A18DC98CE8C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053408" y="7315490"/>
            <a:ext cx="4266232" cy="23617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FD53DC9-C064-4AEF-84D1-6F9A7F82F9BC}"/>
              </a:ext>
            </a:extLst>
          </p:cNvPr>
          <p:cNvPicPr>
            <a:picLocks noChangeAspect="1"/>
          </p:cNvPicPr>
          <p:nvPr/>
        </p:nvPicPr>
        <p:blipFill>
          <a:blip r:embed="rId18"/>
          <a:stretch>
            <a:fillRect/>
          </a:stretch>
        </p:blipFill>
        <p:spPr>
          <a:xfrm>
            <a:off x="10112048" y="2024299"/>
            <a:ext cx="3782631" cy="1760234"/>
          </a:xfrm>
          <a:prstGeom prst="rect">
            <a:avLst/>
          </a:prstGeom>
        </p:spPr>
      </p:pic>
      <p:sp>
        <p:nvSpPr>
          <p:cNvPr id="7" name="Rectangle: Folded Corner 6">
            <a:extLst>
              <a:ext uri="{FF2B5EF4-FFF2-40B4-BE49-F238E27FC236}">
                <a16:creationId xmlns:a16="http://schemas.microsoft.com/office/drawing/2014/main" id="{83BC3536-7FC2-40D2-A887-91ED41FE78B5}"/>
              </a:ext>
            </a:extLst>
          </p:cNvPr>
          <p:cNvSpPr/>
          <p:nvPr/>
        </p:nvSpPr>
        <p:spPr>
          <a:xfrm>
            <a:off x="9807510" y="4044711"/>
            <a:ext cx="3900345" cy="3100990"/>
          </a:xfrm>
          <a:prstGeom prst="foldedCorner">
            <a:avLst/>
          </a:prstGeom>
          <a:solidFill>
            <a:srgbClr val="FF4B4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BF704C5-DDC8-4FF7-AD97-4DCB73F853E8}"/>
              </a:ext>
            </a:extLst>
          </p:cNvPr>
          <p:cNvSpPr txBox="1"/>
          <p:nvPr/>
        </p:nvSpPr>
        <p:spPr>
          <a:xfrm>
            <a:off x="9821391" y="4231305"/>
            <a:ext cx="3714826" cy="2308324"/>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0000"/>
                </a:solidFill>
                <a:latin typeface="SassoonPrimaryInfant" pitchFamily="2" charset="0"/>
              </a:rPr>
              <a:t>We follow a scheme called ‘W</a:t>
            </a:r>
            <a:r>
              <a:rPr lang="en-GB" b="0" i="0" dirty="0">
                <a:solidFill>
                  <a:srgbClr val="000000"/>
                </a:solidFill>
                <a:effectLst/>
                <a:latin typeface="SassoonPrimaryInfant" pitchFamily="2" charset="0"/>
              </a:rPr>
              <a:t>hite rose Maths’ and also use ‘Mastery Number’ to aid questioning and deeper level thinking.</a:t>
            </a:r>
          </a:p>
          <a:p>
            <a:pPr marL="285750" indent="-285750">
              <a:buFont typeface="Arial" panose="020B0604020202020204" pitchFamily="34" charset="0"/>
              <a:buChar char="•"/>
            </a:pPr>
            <a:r>
              <a:rPr lang="en-GB" dirty="0">
                <a:solidFill>
                  <a:srgbClr val="000000"/>
                </a:solidFill>
                <a:latin typeface="SassoonPrimaryInfant" pitchFamily="2" charset="0"/>
              </a:rPr>
              <a:t>5x weekly sessions of maths.</a:t>
            </a:r>
          </a:p>
          <a:p>
            <a:pPr marL="285750" indent="-285750">
              <a:buFont typeface="Arial" panose="020B0604020202020204" pitchFamily="34" charset="0"/>
              <a:buChar char="•"/>
            </a:pPr>
            <a:r>
              <a:rPr lang="en-GB" dirty="0">
                <a:solidFill>
                  <a:srgbClr val="000000"/>
                </a:solidFill>
                <a:latin typeface="SassoonPrimaryInfant" pitchFamily="2" charset="0"/>
              </a:rPr>
              <a:t>The learning environment is set up so that the children can learn through varied fluency</a:t>
            </a:r>
            <a:r>
              <a:rPr lang="en-GB" dirty="0">
                <a:solidFill>
                  <a:srgbClr val="000000"/>
                </a:solidFill>
                <a:latin typeface="SassoonCRInfant" panose="02010503020300020003" pitchFamily="2" charset="0"/>
              </a:rPr>
              <a:t>.  </a:t>
            </a:r>
            <a:endParaRPr lang="en-GB" dirty="0">
              <a:latin typeface="SassoonCRInfant" panose="02010503020300020003" pitchFamily="2" charset="0"/>
            </a:endParaRPr>
          </a:p>
        </p:txBody>
      </p:sp>
    </p:spTree>
    <p:extLst>
      <p:ext uri="{BB962C8B-B14F-4D97-AF65-F5344CB8AC3E}">
        <p14:creationId xmlns:p14="http://schemas.microsoft.com/office/powerpoint/2010/main" val="3861546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990438" y="867060"/>
            <a:ext cx="8307124" cy="987450"/>
          </a:xfrm>
          <a:prstGeom prst="rect">
            <a:avLst/>
          </a:prstGeom>
        </p:spPr>
        <p:txBody>
          <a:bodyPr lIns="0" tIns="0" rIns="0" bIns="0" rtlCol="0" anchor="t">
            <a:spAutoFit/>
          </a:bodyPr>
          <a:lstStyle/>
          <a:p>
            <a:pPr algn="ctr">
              <a:lnSpc>
                <a:spcPts val="7720"/>
              </a:lnSpc>
            </a:pPr>
            <a:r>
              <a:rPr lang="en-US" sz="7083" dirty="0" err="1">
                <a:solidFill>
                  <a:srgbClr val="F90303"/>
                </a:solidFill>
                <a:latin typeface="Scripter"/>
              </a:rPr>
              <a:t>Maths</a:t>
            </a:r>
            <a:endParaRPr lang="en-US" sz="7083" dirty="0">
              <a:solidFill>
                <a:srgbClr val="F90303"/>
              </a:solidFill>
              <a:latin typeface="Scripter"/>
            </a:endParaRPr>
          </a:p>
        </p:txBody>
      </p:sp>
      <p:pic>
        <p:nvPicPr>
          <p:cNvPr id="8" name="Picture 7">
            <a:extLst>
              <a:ext uri="{FF2B5EF4-FFF2-40B4-BE49-F238E27FC236}">
                <a16:creationId xmlns:a16="http://schemas.microsoft.com/office/drawing/2014/main" id="{78037C02-9C62-46AA-AB16-D4F607AF5D20}"/>
              </a:ext>
            </a:extLst>
          </p:cNvPr>
          <p:cNvPicPr>
            <a:picLocks noChangeAspect="1"/>
          </p:cNvPicPr>
          <p:nvPr/>
        </p:nvPicPr>
        <p:blipFill>
          <a:blip r:embed="rId14"/>
          <a:stretch>
            <a:fillRect/>
          </a:stretch>
        </p:blipFill>
        <p:spPr>
          <a:xfrm>
            <a:off x="681431" y="3279998"/>
            <a:ext cx="2791215" cy="1295581"/>
          </a:xfrm>
          <a:prstGeom prst="rect">
            <a:avLst/>
          </a:prstGeom>
        </p:spPr>
      </p:pic>
      <p:pic>
        <p:nvPicPr>
          <p:cNvPr id="18" name="Picture 17">
            <a:extLst>
              <a:ext uri="{FF2B5EF4-FFF2-40B4-BE49-F238E27FC236}">
                <a16:creationId xmlns:a16="http://schemas.microsoft.com/office/drawing/2014/main" id="{DB27F72C-6D31-4884-A18B-8383521F3C52}"/>
              </a:ext>
            </a:extLst>
          </p:cNvPr>
          <p:cNvPicPr>
            <a:picLocks noChangeAspect="1"/>
          </p:cNvPicPr>
          <p:nvPr/>
        </p:nvPicPr>
        <p:blipFill>
          <a:blip r:embed="rId15"/>
          <a:stretch>
            <a:fillRect/>
          </a:stretch>
        </p:blipFill>
        <p:spPr>
          <a:xfrm>
            <a:off x="4354821" y="2681561"/>
            <a:ext cx="2966311" cy="2114368"/>
          </a:xfrm>
          <a:prstGeom prst="rect">
            <a:avLst/>
          </a:prstGeom>
        </p:spPr>
      </p:pic>
      <p:pic>
        <p:nvPicPr>
          <p:cNvPr id="3074" name="Picture 2" descr="Transparent Counters - Set of 250 - by Learning Resources LER0131 | Primary  ICT">
            <a:extLst>
              <a:ext uri="{FF2B5EF4-FFF2-40B4-BE49-F238E27FC236}">
                <a16:creationId xmlns:a16="http://schemas.microsoft.com/office/drawing/2014/main" id="{653414B5-AEE5-4BB9-8296-D7A2772F25A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8620" y="2326671"/>
            <a:ext cx="3121630" cy="31216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185EA52-5034-4483-9847-909C3FB2D542}"/>
              </a:ext>
            </a:extLst>
          </p:cNvPr>
          <p:cNvPicPr>
            <a:picLocks noChangeAspect="1"/>
          </p:cNvPicPr>
          <p:nvPr/>
        </p:nvPicPr>
        <p:blipFill>
          <a:blip r:embed="rId17"/>
          <a:stretch>
            <a:fillRect/>
          </a:stretch>
        </p:blipFill>
        <p:spPr>
          <a:xfrm>
            <a:off x="1133643" y="5622980"/>
            <a:ext cx="2966311" cy="3104278"/>
          </a:xfrm>
          <a:prstGeom prst="rect">
            <a:avLst/>
          </a:prstGeom>
        </p:spPr>
      </p:pic>
      <p:pic>
        <p:nvPicPr>
          <p:cNvPr id="22" name="Picture 21">
            <a:extLst>
              <a:ext uri="{FF2B5EF4-FFF2-40B4-BE49-F238E27FC236}">
                <a16:creationId xmlns:a16="http://schemas.microsoft.com/office/drawing/2014/main" id="{E422A984-1A68-47BD-A291-82012ADCD607}"/>
              </a:ext>
            </a:extLst>
          </p:cNvPr>
          <p:cNvPicPr>
            <a:picLocks noChangeAspect="1"/>
          </p:cNvPicPr>
          <p:nvPr/>
        </p:nvPicPr>
        <p:blipFill>
          <a:blip r:embed="rId18"/>
          <a:stretch>
            <a:fillRect/>
          </a:stretch>
        </p:blipFill>
        <p:spPr>
          <a:xfrm>
            <a:off x="4967605" y="6585249"/>
            <a:ext cx="3227626" cy="3104277"/>
          </a:xfrm>
          <a:prstGeom prst="rect">
            <a:avLst/>
          </a:prstGeom>
        </p:spPr>
      </p:pic>
      <p:pic>
        <p:nvPicPr>
          <p:cNvPr id="24" name="Picture 23">
            <a:extLst>
              <a:ext uri="{FF2B5EF4-FFF2-40B4-BE49-F238E27FC236}">
                <a16:creationId xmlns:a16="http://schemas.microsoft.com/office/drawing/2014/main" id="{1924D997-5037-4D50-9DE0-CB0FE2D9114B}"/>
              </a:ext>
            </a:extLst>
          </p:cNvPr>
          <p:cNvPicPr>
            <a:picLocks noChangeAspect="1"/>
          </p:cNvPicPr>
          <p:nvPr/>
        </p:nvPicPr>
        <p:blipFill>
          <a:blip r:embed="rId19"/>
          <a:stretch>
            <a:fillRect/>
          </a:stretch>
        </p:blipFill>
        <p:spPr>
          <a:xfrm>
            <a:off x="9217057" y="6135369"/>
            <a:ext cx="5837595" cy="1375433"/>
          </a:xfrm>
          <a:prstGeom prst="rect">
            <a:avLst/>
          </a:prstGeom>
        </p:spPr>
      </p:pic>
      <p:pic>
        <p:nvPicPr>
          <p:cNvPr id="26" name="Picture 25">
            <a:extLst>
              <a:ext uri="{FF2B5EF4-FFF2-40B4-BE49-F238E27FC236}">
                <a16:creationId xmlns:a16="http://schemas.microsoft.com/office/drawing/2014/main" id="{6AAF41C7-A253-432C-B717-3BC6D2795961}"/>
              </a:ext>
            </a:extLst>
          </p:cNvPr>
          <p:cNvPicPr>
            <a:picLocks noChangeAspect="1"/>
          </p:cNvPicPr>
          <p:nvPr/>
        </p:nvPicPr>
        <p:blipFill>
          <a:blip r:embed="rId20"/>
          <a:stretch>
            <a:fillRect/>
          </a:stretch>
        </p:blipFill>
        <p:spPr>
          <a:xfrm>
            <a:off x="8536817" y="8392527"/>
            <a:ext cx="7286865" cy="1287582"/>
          </a:xfrm>
          <a:prstGeom prst="rect">
            <a:avLst/>
          </a:prstGeom>
        </p:spPr>
      </p:pic>
      <p:pic>
        <p:nvPicPr>
          <p:cNvPr id="28" name="Picture 27">
            <a:extLst>
              <a:ext uri="{FF2B5EF4-FFF2-40B4-BE49-F238E27FC236}">
                <a16:creationId xmlns:a16="http://schemas.microsoft.com/office/drawing/2014/main" id="{B95392AF-319C-47C6-8C9F-8C408BEB6807}"/>
              </a:ext>
            </a:extLst>
          </p:cNvPr>
          <p:cNvPicPr>
            <a:picLocks noChangeAspect="1"/>
          </p:cNvPicPr>
          <p:nvPr/>
        </p:nvPicPr>
        <p:blipFill>
          <a:blip r:embed="rId21"/>
          <a:stretch>
            <a:fillRect/>
          </a:stretch>
        </p:blipFill>
        <p:spPr>
          <a:xfrm>
            <a:off x="13070137" y="3553439"/>
            <a:ext cx="2057687" cy="2219635"/>
          </a:xfrm>
          <a:prstGeom prst="rect">
            <a:avLst/>
          </a:prstGeom>
        </p:spPr>
      </p:pic>
    </p:spTree>
    <p:extLst>
      <p:ext uri="{BB962C8B-B14F-4D97-AF65-F5344CB8AC3E}">
        <p14:creationId xmlns:p14="http://schemas.microsoft.com/office/powerpoint/2010/main" val="2097828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89401" y="-22679"/>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03544" y="1541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2809144" y="9586567"/>
            <a:ext cx="11714512" cy="451149"/>
          </a:xfrm>
          <a:prstGeom prst="rect">
            <a:avLst/>
          </a:prstGeom>
        </p:spPr>
        <p:txBody>
          <a:bodyPr wrap="square" lIns="0" tIns="0" rIns="0" bIns="0" rtlCol="0" anchor="t">
            <a:spAutoFit/>
          </a:bodyPr>
          <a:lstStyle/>
          <a:p>
            <a:pPr algn="ctr">
              <a:lnSpc>
                <a:spcPts val="4135"/>
              </a:lnSpc>
            </a:pPr>
            <a:r>
              <a:rPr lang="en-US" sz="2000" dirty="0">
                <a:solidFill>
                  <a:srgbClr val="FF0000"/>
                </a:solidFill>
                <a:latin typeface="Scripter"/>
                <a:hlinkClick r:id="rId10"/>
              </a:rPr>
              <a:t>https://www.knypersley.staffs.sch.uk/special-educational-needs-and-disabilities/</a:t>
            </a:r>
            <a:endParaRPr lang="en-US" sz="2000" dirty="0">
              <a:solidFill>
                <a:srgbClr val="FF0000"/>
              </a:solidFill>
              <a:latin typeface="Scripter"/>
            </a:endParaRPr>
          </a:p>
        </p:txBody>
      </p:sp>
      <p:sp>
        <p:nvSpPr>
          <p:cNvPr id="10" name="TextBox 10"/>
          <p:cNvSpPr txBox="1"/>
          <p:nvPr/>
        </p:nvSpPr>
        <p:spPr>
          <a:xfrm>
            <a:off x="3111307" y="127697"/>
            <a:ext cx="12517113" cy="868443"/>
          </a:xfrm>
          <a:prstGeom prst="rect">
            <a:avLst/>
          </a:prstGeom>
        </p:spPr>
        <p:txBody>
          <a:bodyPr wrap="square" lIns="0" tIns="0" rIns="0" bIns="0" rtlCol="0" anchor="t">
            <a:spAutoFit/>
          </a:bodyPr>
          <a:lstStyle/>
          <a:p>
            <a:pPr algn="ctr">
              <a:lnSpc>
                <a:spcPts val="7720"/>
              </a:lnSpc>
            </a:pPr>
            <a:r>
              <a:rPr lang="en-US" sz="4800" dirty="0">
                <a:solidFill>
                  <a:srgbClr val="F90303"/>
                </a:solidFill>
                <a:latin typeface="Scripter"/>
              </a:rPr>
              <a:t>SEND support AT Knypersley First School</a:t>
            </a:r>
          </a:p>
        </p:txBody>
      </p:sp>
      <p:pic>
        <p:nvPicPr>
          <p:cNvPr id="19" name="Picture 18">
            <a:extLst>
              <a:ext uri="{FF2B5EF4-FFF2-40B4-BE49-F238E27FC236}">
                <a16:creationId xmlns:a16="http://schemas.microsoft.com/office/drawing/2014/main" id="{80F0EDF7-8F0A-412F-8183-CA0D41F6DCD7}"/>
              </a:ext>
            </a:extLst>
          </p:cNvPr>
          <p:cNvPicPr>
            <a:picLocks noChangeAspect="1"/>
          </p:cNvPicPr>
          <p:nvPr/>
        </p:nvPicPr>
        <p:blipFill>
          <a:blip r:embed="rId11"/>
          <a:stretch>
            <a:fillRect/>
          </a:stretch>
        </p:blipFill>
        <p:spPr>
          <a:xfrm>
            <a:off x="14354678" y="3945949"/>
            <a:ext cx="3671715" cy="4759631"/>
          </a:xfrm>
          <a:prstGeom prst="rect">
            <a:avLst/>
          </a:prstGeom>
        </p:spPr>
      </p:pic>
      <p:sp>
        <p:nvSpPr>
          <p:cNvPr id="5" name="Freeform 5"/>
          <p:cNvSpPr/>
          <p:nvPr/>
        </p:nvSpPr>
        <p:spPr>
          <a:xfrm rot="5695331">
            <a:off x="13973236" y="1182332"/>
            <a:ext cx="1157668" cy="954000"/>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pic>
        <p:nvPicPr>
          <p:cNvPr id="23" name="Picture 22">
            <a:extLst>
              <a:ext uri="{FF2B5EF4-FFF2-40B4-BE49-F238E27FC236}">
                <a16:creationId xmlns:a16="http://schemas.microsoft.com/office/drawing/2014/main" id="{893DD21D-73B8-4AA5-A409-BEBA181D0583}"/>
              </a:ext>
            </a:extLst>
          </p:cNvPr>
          <p:cNvPicPr>
            <a:picLocks noChangeAspect="1"/>
          </p:cNvPicPr>
          <p:nvPr/>
        </p:nvPicPr>
        <p:blipFill>
          <a:blip r:embed="rId14"/>
          <a:stretch>
            <a:fillRect/>
          </a:stretch>
        </p:blipFill>
        <p:spPr>
          <a:xfrm>
            <a:off x="318319" y="3102813"/>
            <a:ext cx="6846323" cy="4828230"/>
          </a:xfrm>
          <a:prstGeom prst="rect">
            <a:avLst/>
          </a:prstGeom>
        </p:spPr>
      </p:pic>
      <p:sp>
        <p:nvSpPr>
          <p:cNvPr id="13" name="TextBox 12">
            <a:extLst>
              <a:ext uri="{FF2B5EF4-FFF2-40B4-BE49-F238E27FC236}">
                <a16:creationId xmlns:a16="http://schemas.microsoft.com/office/drawing/2014/main" id="{7D933208-0100-4EC3-A537-049E3317CFA5}"/>
              </a:ext>
            </a:extLst>
          </p:cNvPr>
          <p:cNvSpPr txBox="1"/>
          <p:nvPr/>
        </p:nvSpPr>
        <p:spPr>
          <a:xfrm>
            <a:off x="7431314" y="4984974"/>
            <a:ext cx="6250017" cy="3416320"/>
          </a:xfrm>
          <a:prstGeom prst="rect">
            <a:avLst/>
          </a:prstGeom>
          <a:noFill/>
        </p:spPr>
        <p:txBody>
          <a:bodyPr wrap="square" lIns="91440" tIns="45720" rIns="91440" bIns="45720" anchor="t">
            <a:spAutoFit/>
          </a:bodyPr>
          <a:lstStyle/>
          <a:p>
            <a:r>
              <a:rPr lang="en-GB" sz="2400" dirty="0" err="1">
                <a:latin typeface="SassoonCRInfant"/>
                <a:cs typeface="SassoonCRInfant"/>
              </a:rPr>
              <a:t>SENDco</a:t>
            </a:r>
            <a:r>
              <a:rPr lang="en-GB" sz="2400" dirty="0">
                <a:latin typeface="SassoonCRInfant"/>
                <a:cs typeface="SassoonCRInfant"/>
              </a:rPr>
              <a:t>  – Miss Massey (Busy Bees </a:t>
            </a:r>
            <a:r>
              <a:rPr lang="en-GB" sz="2400" dirty="0" err="1">
                <a:latin typeface="SassoonCRInfant"/>
                <a:cs typeface="SassoonCRInfant"/>
              </a:rPr>
              <a:t>classteacher</a:t>
            </a:r>
            <a:r>
              <a:rPr lang="en-GB" sz="2400" dirty="0">
                <a:latin typeface="SassoonCRInfant"/>
                <a:cs typeface="SassoonCRInfant"/>
              </a:rPr>
              <a:t>)</a:t>
            </a:r>
          </a:p>
          <a:p>
            <a:endParaRPr lang="en-GB" sz="2400" dirty="0">
              <a:latin typeface="SassoonCRInfant" panose="020B0604020202020204" charset="0"/>
              <a:cs typeface="SassoonCRInfant" panose="020B0604020202020204" charset="0"/>
            </a:endParaRPr>
          </a:p>
          <a:p>
            <a:pPr algn="r"/>
            <a:r>
              <a:rPr lang="en-GB" sz="2400" dirty="0">
                <a:latin typeface="SassoonCRInfant"/>
                <a:cs typeface="SassoonCRInfant"/>
              </a:rPr>
              <a:t>)</a:t>
            </a:r>
          </a:p>
          <a:p>
            <a:endParaRPr lang="en-GB" sz="2400" dirty="0">
              <a:latin typeface="SassoonCRInfant" panose="020B0604020202020204" charset="0"/>
              <a:cs typeface="SassoonCRInfant" panose="020B0604020202020204" charset="0"/>
            </a:endParaRPr>
          </a:p>
          <a:p>
            <a:r>
              <a:rPr lang="en-GB" sz="2400" dirty="0">
                <a:latin typeface="SassoonCRInfant" panose="020B0604020202020204" charset="0"/>
                <a:cs typeface="SassoonCRInfant" panose="020B0604020202020204" charset="0"/>
              </a:rPr>
              <a:t>Our weekly </a:t>
            </a:r>
            <a:r>
              <a:rPr lang="en-GB" sz="2400" dirty="0" err="1">
                <a:latin typeface="SassoonCRInfant" panose="020B0604020202020204" charset="0"/>
                <a:cs typeface="SassoonCRInfant" panose="020B0604020202020204" charset="0"/>
              </a:rPr>
              <a:t>SENDco</a:t>
            </a:r>
            <a:r>
              <a:rPr lang="en-GB" sz="2400" dirty="0">
                <a:latin typeface="SassoonCRInfant" panose="020B0604020202020204" charset="0"/>
                <a:cs typeface="SassoonCRInfant" panose="020B0604020202020204" charset="0"/>
              </a:rPr>
              <a:t> drop-in session is a Wednesday. To book an appointment with us please message via Arbor to aid appointment times and schedule.</a:t>
            </a:r>
          </a:p>
        </p:txBody>
      </p:sp>
      <p:sp>
        <p:nvSpPr>
          <p:cNvPr id="11" name="Rectangle 1">
            <a:extLst>
              <a:ext uri="{FF2B5EF4-FFF2-40B4-BE49-F238E27FC236}">
                <a16:creationId xmlns:a16="http://schemas.microsoft.com/office/drawing/2014/main" id="{B301BC83-BF0F-420D-BB5E-F55480D0C52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4" name="Picture 13">
            <a:extLst>
              <a:ext uri="{FF2B5EF4-FFF2-40B4-BE49-F238E27FC236}">
                <a16:creationId xmlns:a16="http://schemas.microsoft.com/office/drawing/2014/main" id="{76769A3E-FDEF-4EF7-88A1-1691E3F5FA4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44685" y="1539698"/>
            <a:ext cx="2033016" cy="3048000"/>
          </a:xfrm>
          <a:prstGeom prst="rect">
            <a:avLst/>
          </a:prstGeom>
        </p:spPr>
      </p:pic>
    </p:spTree>
    <p:extLst>
      <p:ext uri="{BB962C8B-B14F-4D97-AF65-F5344CB8AC3E}">
        <p14:creationId xmlns:p14="http://schemas.microsoft.com/office/powerpoint/2010/main" val="3315366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3DC2C23-857A-4134-AEE8-27C8072DDD48}"/>
              </a:ext>
            </a:extLst>
          </p:cNvPr>
          <p:cNvSpPr/>
          <p:nvPr/>
        </p:nvSpPr>
        <p:spPr>
          <a:xfrm rot="-5400000">
            <a:off x="-1319350" y="574465"/>
            <a:ext cx="10311778" cy="9418091"/>
          </a:xfrm>
          <a:custGeom>
            <a:avLst/>
            <a:gdLst/>
            <a:ahLst/>
            <a:cxnLst/>
            <a:rect l="l" t="t" r="r" b="b"/>
            <a:pathLst>
              <a:path w="10311778" h="9418091">
                <a:moveTo>
                  <a:pt x="0" y="0"/>
                </a:moveTo>
                <a:lnTo>
                  <a:pt x="10311779" y="0"/>
                </a:lnTo>
                <a:lnTo>
                  <a:pt x="10311779" y="9418091"/>
                </a:lnTo>
                <a:lnTo>
                  <a:pt x="0" y="94180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5">
            <a:extLst>
              <a:ext uri="{FF2B5EF4-FFF2-40B4-BE49-F238E27FC236}">
                <a16:creationId xmlns:a16="http://schemas.microsoft.com/office/drawing/2014/main" id="{484B4A6D-9F65-4FD0-8D86-3B3AB9D02F9F}"/>
              </a:ext>
            </a:extLst>
          </p:cNvPr>
          <p:cNvSpPr/>
          <p:nvPr/>
        </p:nvSpPr>
        <p:spPr>
          <a:xfrm>
            <a:off x="17754600" y="9337541"/>
            <a:ext cx="552605" cy="552605"/>
          </a:xfrm>
          <a:custGeom>
            <a:avLst/>
            <a:gdLst/>
            <a:ahLst/>
            <a:cxnLst/>
            <a:rect l="l" t="t" r="r" b="b"/>
            <a:pathLst>
              <a:path w="552605" h="552605">
                <a:moveTo>
                  <a:pt x="0" y="0"/>
                </a:moveTo>
                <a:lnTo>
                  <a:pt x="552605" y="0"/>
                </a:lnTo>
                <a:lnTo>
                  <a:pt x="552605" y="552605"/>
                </a:lnTo>
                <a:lnTo>
                  <a:pt x="0" y="552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7">
            <a:extLst>
              <a:ext uri="{FF2B5EF4-FFF2-40B4-BE49-F238E27FC236}">
                <a16:creationId xmlns:a16="http://schemas.microsoft.com/office/drawing/2014/main" id="{64ABCDB7-C7C1-40A2-930B-601D1F40D8A0}"/>
              </a:ext>
            </a:extLst>
          </p:cNvPr>
          <p:cNvSpPr/>
          <p:nvPr/>
        </p:nvSpPr>
        <p:spPr>
          <a:xfrm>
            <a:off x="152400" y="1125506"/>
            <a:ext cx="1105210" cy="1105210"/>
          </a:xfrm>
          <a:custGeom>
            <a:avLst/>
            <a:gdLst/>
            <a:ahLst/>
            <a:cxnLst/>
            <a:rect l="l" t="t" r="r" b="b"/>
            <a:pathLst>
              <a:path w="1105210" h="1105210">
                <a:moveTo>
                  <a:pt x="0" y="0"/>
                </a:moveTo>
                <a:lnTo>
                  <a:pt x="1105210" y="0"/>
                </a:lnTo>
                <a:lnTo>
                  <a:pt x="1105210" y="1105210"/>
                </a:lnTo>
                <a:lnTo>
                  <a:pt x="0" y="11052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5" name="Picture 8">
            <a:extLst>
              <a:ext uri="{FF2B5EF4-FFF2-40B4-BE49-F238E27FC236}">
                <a16:creationId xmlns:a16="http://schemas.microsoft.com/office/drawing/2014/main" id="{AD63AE52-D724-4C55-BE35-1EC28581B5A5}"/>
              </a:ext>
            </a:extLst>
          </p:cNvPr>
          <p:cNvPicPr>
            <a:picLocks noChangeAspect="1"/>
          </p:cNvPicPr>
          <p:nvPr/>
        </p:nvPicPr>
        <p:blipFill>
          <a:blip r:embed="rId7"/>
          <a:srcRect/>
          <a:stretch>
            <a:fillRect/>
          </a:stretch>
        </p:blipFill>
        <p:spPr>
          <a:xfrm rot="8195748">
            <a:off x="11026589" y="1181290"/>
            <a:ext cx="845089" cy="1018180"/>
          </a:xfrm>
          <a:prstGeom prst="rect">
            <a:avLst/>
          </a:prstGeom>
        </p:spPr>
      </p:pic>
      <p:sp>
        <p:nvSpPr>
          <p:cNvPr id="6" name="TextBox 9">
            <a:extLst>
              <a:ext uri="{FF2B5EF4-FFF2-40B4-BE49-F238E27FC236}">
                <a16:creationId xmlns:a16="http://schemas.microsoft.com/office/drawing/2014/main" id="{DFDB822C-83E0-4065-BD59-E3F72E350B09}"/>
              </a:ext>
            </a:extLst>
          </p:cNvPr>
          <p:cNvSpPr txBox="1"/>
          <p:nvPr/>
        </p:nvSpPr>
        <p:spPr>
          <a:xfrm>
            <a:off x="1257610" y="346847"/>
            <a:ext cx="11585466" cy="1949252"/>
          </a:xfrm>
          <a:prstGeom prst="rect">
            <a:avLst/>
          </a:prstGeom>
        </p:spPr>
        <p:txBody>
          <a:bodyPr lIns="0" tIns="0" rIns="0" bIns="0" rtlCol="0" anchor="t">
            <a:spAutoFit/>
          </a:bodyPr>
          <a:lstStyle/>
          <a:p>
            <a:pPr algn="l">
              <a:lnSpc>
                <a:spcPts val="7598"/>
              </a:lnSpc>
            </a:pPr>
            <a:r>
              <a:rPr lang="en-US" sz="6724" dirty="0">
                <a:solidFill>
                  <a:srgbClr val="FF4B4B"/>
                </a:solidFill>
                <a:latin typeface="Scripter"/>
              </a:rPr>
              <a:t>Social, Emotional and Mental Health</a:t>
            </a:r>
          </a:p>
        </p:txBody>
      </p:sp>
      <p:pic>
        <p:nvPicPr>
          <p:cNvPr id="7" name="Picture 11">
            <a:extLst>
              <a:ext uri="{FF2B5EF4-FFF2-40B4-BE49-F238E27FC236}">
                <a16:creationId xmlns:a16="http://schemas.microsoft.com/office/drawing/2014/main" id="{7C37D0D8-7E8E-436C-BAD6-48D66F500A54}"/>
              </a:ext>
            </a:extLst>
          </p:cNvPr>
          <p:cNvPicPr>
            <a:picLocks noChangeAspect="1"/>
          </p:cNvPicPr>
          <p:nvPr/>
        </p:nvPicPr>
        <p:blipFill>
          <a:blip r:embed="rId7"/>
          <a:srcRect/>
          <a:stretch>
            <a:fillRect/>
          </a:stretch>
        </p:blipFill>
        <p:spPr>
          <a:xfrm rot="5400000">
            <a:off x="6487502" y="1181290"/>
            <a:ext cx="845089" cy="1018180"/>
          </a:xfrm>
          <a:prstGeom prst="rect">
            <a:avLst/>
          </a:prstGeom>
        </p:spPr>
      </p:pic>
      <p:pic>
        <p:nvPicPr>
          <p:cNvPr id="9" name="Picture 8">
            <a:extLst>
              <a:ext uri="{FF2B5EF4-FFF2-40B4-BE49-F238E27FC236}">
                <a16:creationId xmlns:a16="http://schemas.microsoft.com/office/drawing/2014/main" id="{7AB52B6E-C5B6-45CA-BB20-CB2315F95C64}"/>
              </a:ext>
            </a:extLst>
          </p:cNvPr>
          <p:cNvPicPr>
            <a:picLocks noChangeAspect="1"/>
          </p:cNvPicPr>
          <p:nvPr/>
        </p:nvPicPr>
        <p:blipFill>
          <a:blip r:embed="rId8"/>
          <a:stretch>
            <a:fillRect/>
          </a:stretch>
        </p:blipFill>
        <p:spPr>
          <a:xfrm>
            <a:off x="12397056" y="255627"/>
            <a:ext cx="5556236" cy="7911479"/>
          </a:xfrm>
          <a:prstGeom prst="rect">
            <a:avLst/>
          </a:prstGeom>
        </p:spPr>
      </p:pic>
      <p:sp>
        <p:nvSpPr>
          <p:cNvPr id="10" name="Freeform 14">
            <a:extLst>
              <a:ext uri="{FF2B5EF4-FFF2-40B4-BE49-F238E27FC236}">
                <a16:creationId xmlns:a16="http://schemas.microsoft.com/office/drawing/2014/main" id="{94030881-2C09-4CE6-8902-8326259B8A05}"/>
              </a:ext>
            </a:extLst>
          </p:cNvPr>
          <p:cNvSpPr/>
          <p:nvPr/>
        </p:nvSpPr>
        <p:spPr>
          <a:xfrm>
            <a:off x="13023105" y="4818416"/>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5">
            <a:extLst>
              <a:ext uri="{FF2B5EF4-FFF2-40B4-BE49-F238E27FC236}">
                <a16:creationId xmlns:a16="http://schemas.microsoft.com/office/drawing/2014/main" id="{600C9338-C77F-4E6A-8588-A31598611F02}"/>
              </a:ext>
            </a:extLst>
          </p:cNvPr>
          <p:cNvSpPr/>
          <p:nvPr/>
        </p:nvSpPr>
        <p:spPr>
          <a:xfrm>
            <a:off x="13023105" y="5221853"/>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9">
            <a:extLst>
              <a:ext uri="{FF2B5EF4-FFF2-40B4-BE49-F238E27FC236}">
                <a16:creationId xmlns:a16="http://schemas.microsoft.com/office/drawing/2014/main" id="{F6A16DC1-003C-46D9-9EA8-FA875DEAD558}"/>
              </a:ext>
            </a:extLst>
          </p:cNvPr>
          <p:cNvSpPr txBox="1"/>
          <p:nvPr/>
        </p:nvSpPr>
        <p:spPr>
          <a:xfrm>
            <a:off x="13487400" y="8453124"/>
            <a:ext cx="4056388" cy="1679286"/>
          </a:xfrm>
          <a:prstGeom prst="rect">
            <a:avLst/>
          </a:prstGeom>
        </p:spPr>
        <p:txBody>
          <a:bodyPr lIns="0" tIns="0" rIns="0" bIns="0" rtlCol="0" anchor="t">
            <a:spAutoFit/>
          </a:bodyPr>
          <a:lstStyle/>
          <a:p>
            <a:pPr algn="l">
              <a:lnSpc>
                <a:spcPts val="3363"/>
              </a:lnSpc>
            </a:pPr>
            <a:r>
              <a:rPr lang="en-US" sz="2402" dirty="0">
                <a:solidFill>
                  <a:srgbClr val="F90303"/>
                </a:solidFill>
                <a:latin typeface="Dreaming Outloud Sans"/>
              </a:rPr>
              <a:t>Forming good habits</a:t>
            </a:r>
          </a:p>
          <a:p>
            <a:pPr algn="l">
              <a:lnSpc>
                <a:spcPts val="3363"/>
              </a:lnSpc>
            </a:pPr>
            <a:r>
              <a:rPr lang="en-US" sz="2402" dirty="0">
                <a:solidFill>
                  <a:srgbClr val="F90303"/>
                </a:solidFill>
                <a:latin typeface="Dreaming Outloud Sans"/>
              </a:rPr>
              <a:t>Supports progress</a:t>
            </a:r>
          </a:p>
          <a:p>
            <a:pPr algn="l">
              <a:lnSpc>
                <a:spcPts val="3363"/>
              </a:lnSpc>
            </a:pPr>
            <a:r>
              <a:rPr lang="en-US" sz="2402" dirty="0">
                <a:solidFill>
                  <a:srgbClr val="F90303"/>
                </a:solidFill>
                <a:latin typeface="Dreaming Outloud Sans"/>
              </a:rPr>
              <a:t>Increased wellbeing </a:t>
            </a:r>
          </a:p>
          <a:p>
            <a:pPr algn="l">
              <a:lnSpc>
                <a:spcPts val="3363"/>
              </a:lnSpc>
            </a:pPr>
            <a:r>
              <a:rPr lang="en-US" sz="2402" dirty="0">
                <a:solidFill>
                  <a:srgbClr val="F90303"/>
                </a:solidFill>
                <a:latin typeface="Dreaming Outloud Sans"/>
              </a:rPr>
              <a:t>Supports to build friendships</a:t>
            </a:r>
          </a:p>
        </p:txBody>
      </p:sp>
      <p:pic>
        <p:nvPicPr>
          <p:cNvPr id="13" name="Picture 12">
            <a:extLst>
              <a:ext uri="{FF2B5EF4-FFF2-40B4-BE49-F238E27FC236}">
                <a16:creationId xmlns:a16="http://schemas.microsoft.com/office/drawing/2014/main" id="{38CE0F23-C316-470F-B5F9-09744CFAE98B}"/>
              </a:ext>
            </a:extLst>
          </p:cNvPr>
          <p:cNvPicPr>
            <a:picLocks noChangeAspect="1"/>
          </p:cNvPicPr>
          <p:nvPr/>
        </p:nvPicPr>
        <p:blipFill>
          <a:blip r:embed="rId11"/>
          <a:stretch>
            <a:fillRect/>
          </a:stretch>
        </p:blipFill>
        <p:spPr>
          <a:xfrm>
            <a:off x="1833149" y="2350594"/>
            <a:ext cx="10153793" cy="7783473"/>
          </a:xfrm>
          <a:prstGeom prst="rect">
            <a:avLst/>
          </a:prstGeom>
        </p:spPr>
      </p:pic>
    </p:spTree>
    <p:extLst>
      <p:ext uri="{BB962C8B-B14F-4D97-AF65-F5344CB8AC3E}">
        <p14:creationId xmlns:p14="http://schemas.microsoft.com/office/powerpoint/2010/main" val="1930594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3050128" y="-969314"/>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019791" y="646622"/>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717026" y="553532"/>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dirty="0">
                <a:solidFill>
                  <a:srgbClr val="EEF4F4"/>
                </a:solidFill>
                <a:latin typeface="Scripter"/>
              </a:rPr>
              <a:t>2. The World We Live In</a:t>
            </a:r>
          </a:p>
        </p:txBody>
      </p:sp>
      <p:sp>
        <p:nvSpPr>
          <p:cNvPr id="9" name="Freeform 9"/>
          <p:cNvSpPr/>
          <p:nvPr/>
        </p:nvSpPr>
        <p:spPr>
          <a:xfrm>
            <a:off x="1192201" y="7862230"/>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2163050" y="359144"/>
            <a:ext cx="14856090"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Promoting </a:t>
            </a:r>
            <a:r>
              <a:rPr lang="en-US" sz="7083" dirty="0" err="1">
                <a:solidFill>
                  <a:srgbClr val="F90303"/>
                </a:solidFill>
                <a:latin typeface="Scripter"/>
              </a:rPr>
              <a:t>Behaviours</a:t>
            </a:r>
            <a:r>
              <a:rPr lang="en-US" sz="7083" dirty="0">
                <a:solidFill>
                  <a:srgbClr val="F90303"/>
                </a:solidFill>
                <a:latin typeface="Scripter"/>
              </a:rPr>
              <a:t> for learning</a:t>
            </a:r>
          </a:p>
        </p:txBody>
      </p:sp>
      <p:pic>
        <p:nvPicPr>
          <p:cNvPr id="14" name="Picture 13">
            <a:extLst>
              <a:ext uri="{FF2B5EF4-FFF2-40B4-BE49-F238E27FC236}">
                <a16:creationId xmlns:a16="http://schemas.microsoft.com/office/drawing/2014/main" id="{73A9DA97-BAE9-4818-A8AC-2CD1B7FB212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53708" y="1346594"/>
            <a:ext cx="3782631" cy="5350980"/>
          </a:xfrm>
          <a:prstGeom prst="rect">
            <a:avLst/>
          </a:prstGeom>
        </p:spPr>
      </p:pic>
      <p:sp>
        <p:nvSpPr>
          <p:cNvPr id="15" name="TextBox 14">
            <a:extLst>
              <a:ext uri="{FF2B5EF4-FFF2-40B4-BE49-F238E27FC236}">
                <a16:creationId xmlns:a16="http://schemas.microsoft.com/office/drawing/2014/main" id="{5606D1B6-E6CF-48B6-BEAE-094DB1424CFB}"/>
              </a:ext>
            </a:extLst>
          </p:cNvPr>
          <p:cNvSpPr txBox="1"/>
          <p:nvPr/>
        </p:nvSpPr>
        <p:spPr>
          <a:xfrm>
            <a:off x="2020702" y="9541186"/>
            <a:ext cx="7188956" cy="369332"/>
          </a:xfrm>
          <a:prstGeom prst="rect">
            <a:avLst/>
          </a:prstGeom>
          <a:noFill/>
        </p:spPr>
        <p:txBody>
          <a:bodyPr wrap="square">
            <a:spAutoFit/>
          </a:bodyPr>
          <a:lstStyle/>
          <a:p>
            <a:r>
              <a:rPr lang="en-GB" dirty="0">
                <a:latin typeface="Halley" panose="020B0604020202020204" charset="0"/>
              </a:rPr>
              <a:t>Child led strategies that promote good habits of behaviours for learning. </a:t>
            </a:r>
          </a:p>
        </p:txBody>
      </p:sp>
      <p:pic>
        <p:nvPicPr>
          <p:cNvPr id="3074" name="Picture 2">
            <a:extLst>
              <a:ext uri="{FF2B5EF4-FFF2-40B4-BE49-F238E27FC236}">
                <a16:creationId xmlns:a16="http://schemas.microsoft.com/office/drawing/2014/main" id="{A79E1D95-F2C2-4B23-9C66-8CF5EE03FF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9889" y="2748954"/>
            <a:ext cx="2986724" cy="44800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EBA61B8-DE96-44B7-B582-B62E7702EF83}"/>
              </a:ext>
            </a:extLst>
          </p:cNvPr>
          <p:cNvPicPr>
            <a:picLocks noChangeAspect="1"/>
          </p:cNvPicPr>
          <p:nvPr/>
        </p:nvPicPr>
        <p:blipFill>
          <a:blip r:embed="rId16"/>
          <a:stretch>
            <a:fillRect/>
          </a:stretch>
        </p:blipFill>
        <p:spPr>
          <a:xfrm>
            <a:off x="8458200" y="6932638"/>
            <a:ext cx="2952343" cy="2217174"/>
          </a:xfrm>
          <a:prstGeom prst="rect">
            <a:avLst/>
          </a:prstGeom>
        </p:spPr>
      </p:pic>
      <p:pic>
        <p:nvPicPr>
          <p:cNvPr id="18" name="Picture 17">
            <a:extLst>
              <a:ext uri="{FF2B5EF4-FFF2-40B4-BE49-F238E27FC236}">
                <a16:creationId xmlns:a16="http://schemas.microsoft.com/office/drawing/2014/main" id="{4F63422A-AA2F-4B47-B181-B9AEB5335D4E}"/>
              </a:ext>
            </a:extLst>
          </p:cNvPr>
          <p:cNvPicPr>
            <a:picLocks noChangeAspect="1"/>
          </p:cNvPicPr>
          <p:nvPr/>
        </p:nvPicPr>
        <p:blipFill>
          <a:blip r:embed="rId17"/>
          <a:stretch>
            <a:fillRect/>
          </a:stretch>
        </p:blipFill>
        <p:spPr>
          <a:xfrm>
            <a:off x="4941334" y="1433635"/>
            <a:ext cx="5842087" cy="3051925"/>
          </a:xfrm>
          <a:prstGeom prst="rect">
            <a:avLst/>
          </a:prstGeom>
        </p:spPr>
      </p:pic>
      <p:pic>
        <p:nvPicPr>
          <p:cNvPr id="20" name="Picture 19">
            <a:extLst>
              <a:ext uri="{FF2B5EF4-FFF2-40B4-BE49-F238E27FC236}">
                <a16:creationId xmlns:a16="http://schemas.microsoft.com/office/drawing/2014/main" id="{0C92669F-78B4-4E07-850C-BAD32AB7B5CF}"/>
              </a:ext>
            </a:extLst>
          </p:cNvPr>
          <p:cNvPicPr>
            <a:picLocks noChangeAspect="1"/>
          </p:cNvPicPr>
          <p:nvPr/>
        </p:nvPicPr>
        <p:blipFill>
          <a:blip r:embed="rId18"/>
          <a:stretch>
            <a:fillRect/>
          </a:stretch>
        </p:blipFill>
        <p:spPr>
          <a:xfrm>
            <a:off x="4472141" y="4988997"/>
            <a:ext cx="3543369" cy="4289983"/>
          </a:xfrm>
          <a:prstGeom prst="rect">
            <a:avLst/>
          </a:prstGeom>
        </p:spPr>
      </p:pic>
      <p:pic>
        <p:nvPicPr>
          <p:cNvPr id="3076" name="Picture 4" descr="Zog Gift Edition Board Book">
            <a:extLst>
              <a:ext uri="{FF2B5EF4-FFF2-40B4-BE49-F238E27FC236}">
                <a16:creationId xmlns:a16="http://schemas.microsoft.com/office/drawing/2014/main" id="{70A51296-7540-4E59-96CF-F2CC424F1EB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555631" y="7197763"/>
            <a:ext cx="1463623" cy="131383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8E3D319-B418-44D5-9AE4-B8759877E41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028306" y="7621196"/>
            <a:ext cx="1515406" cy="180405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599FE336-5F89-4045-A757-7FB482B03FB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996907" y="8497374"/>
            <a:ext cx="1463623" cy="147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64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788934" y="237014"/>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17710" y="237014"/>
            <a:ext cx="10478162" cy="197490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Reception Throughout the Year</a:t>
            </a:r>
          </a:p>
        </p:txBody>
      </p:sp>
      <p:sp>
        <p:nvSpPr>
          <p:cNvPr id="15" name="TextBox 14">
            <a:extLst>
              <a:ext uri="{FF2B5EF4-FFF2-40B4-BE49-F238E27FC236}">
                <a16:creationId xmlns:a16="http://schemas.microsoft.com/office/drawing/2014/main" id="{675A3115-240F-4172-8F3D-71BA8F31AECD}"/>
              </a:ext>
            </a:extLst>
          </p:cNvPr>
          <p:cNvSpPr txBox="1"/>
          <p:nvPr/>
        </p:nvSpPr>
        <p:spPr>
          <a:xfrm>
            <a:off x="4826429" y="2153288"/>
            <a:ext cx="9725186" cy="646331"/>
          </a:xfrm>
          <a:prstGeom prst="rect">
            <a:avLst/>
          </a:prstGeom>
          <a:noFill/>
        </p:spPr>
        <p:txBody>
          <a:bodyPr wrap="square">
            <a:spAutoFit/>
          </a:bodyPr>
          <a:lstStyle/>
          <a:p>
            <a:r>
              <a:rPr lang="en-GB" sz="3600" dirty="0">
                <a:latin typeface="SassoonPrimaryInfant" pitchFamily="2" charset="0"/>
              </a:rPr>
              <a:t>https://www.knypersley.staffs.sch.uk/reception</a:t>
            </a:r>
            <a:r>
              <a:rPr lang="en-GB" sz="3600" dirty="0"/>
              <a:t>/</a:t>
            </a:r>
          </a:p>
        </p:txBody>
      </p:sp>
      <p:pic>
        <p:nvPicPr>
          <p:cNvPr id="1026" name="Picture 2" descr="Huxley Primary School: EYFS">
            <a:extLst>
              <a:ext uri="{FF2B5EF4-FFF2-40B4-BE49-F238E27FC236}">
                <a16:creationId xmlns:a16="http://schemas.microsoft.com/office/drawing/2014/main" id="{14311D71-D3EA-4F91-BBAA-A51F9FAD68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63944" y="2996031"/>
            <a:ext cx="8331448" cy="717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47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788934" y="237014"/>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dirty="0">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17710" y="237014"/>
            <a:ext cx="10478162"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Outside classroom</a:t>
            </a:r>
          </a:p>
        </p:txBody>
      </p:sp>
      <p:pic>
        <p:nvPicPr>
          <p:cNvPr id="13" name="Picture 12">
            <a:extLst>
              <a:ext uri="{FF2B5EF4-FFF2-40B4-BE49-F238E27FC236}">
                <a16:creationId xmlns:a16="http://schemas.microsoft.com/office/drawing/2014/main" id="{1599D3CE-1B84-4A4C-AEDF-C957EF3BC269}"/>
              </a:ext>
            </a:extLst>
          </p:cNvPr>
          <p:cNvPicPr>
            <a:picLocks noChangeAspect="1"/>
          </p:cNvPicPr>
          <p:nvPr/>
        </p:nvPicPr>
        <p:blipFill>
          <a:blip r:embed="rId14"/>
          <a:stretch>
            <a:fillRect/>
          </a:stretch>
        </p:blipFill>
        <p:spPr>
          <a:xfrm>
            <a:off x="4648200" y="2743159"/>
            <a:ext cx="8297433" cy="2972215"/>
          </a:xfrm>
          <a:prstGeom prst="rect">
            <a:avLst/>
          </a:prstGeom>
        </p:spPr>
      </p:pic>
      <p:pic>
        <p:nvPicPr>
          <p:cNvPr id="16" name="Picture 15">
            <a:extLst>
              <a:ext uri="{FF2B5EF4-FFF2-40B4-BE49-F238E27FC236}">
                <a16:creationId xmlns:a16="http://schemas.microsoft.com/office/drawing/2014/main" id="{9A4B6817-FA9D-44E0-8780-14192D11520A}"/>
              </a:ext>
            </a:extLst>
          </p:cNvPr>
          <p:cNvPicPr>
            <a:picLocks noChangeAspect="1"/>
          </p:cNvPicPr>
          <p:nvPr/>
        </p:nvPicPr>
        <p:blipFill>
          <a:blip r:embed="rId15"/>
          <a:stretch>
            <a:fillRect/>
          </a:stretch>
        </p:blipFill>
        <p:spPr>
          <a:xfrm>
            <a:off x="3967171" y="6225238"/>
            <a:ext cx="3429479" cy="3362794"/>
          </a:xfrm>
          <a:prstGeom prst="rect">
            <a:avLst/>
          </a:prstGeom>
        </p:spPr>
      </p:pic>
      <p:pic>
        <p:nvPicPr>
          <p:cNvPr id="18" name="Picture 17">
            <a:extLst>
              <a:ext uri="{FF2B5EF4-FFF2-40B4-BE49-F238E27FC236}">
                <a16:creationId xmlns:a16="http://schemas.microsoft.com/office/drawing/2014/main" id="{4CD1D5FD-EA41-45B3-94F8-4DB381DCA471}"/>
              </a:ext>
            </a:extLst>
          </p:cNvPr>
          <p:cNvPicPr>
            <a:picLocks noChangeAspect="1"/>
          </p:cNvPicPr>
          <p:nvPr/>
        </p:nvPicPr>
        <p:blipFill>
          <a:blip r:embed="rId16"/>
          <a:stretch>
            <a:fillRect/>
          </a:stretch>
        </p:blipFill>
        <p:spPr>
          <a:xfrm>
            <a:off x="7734515" y="6199169"/>
            <a:ext cx="3298331" cy="3362794"/>
          </a:xfrm>
          <a:prstGeom prst="rect">
            <a:avLst/>
          </a:prstGeom>
        </p:spPr>
      </p:pic>
      <p:pic>
        <p:nvPicPr>
          <p:cNvPr id="20" name="Picture 19">
            <a:extLst>
              <a:ext uri="{FF2B5EF4-FFF2-40B4-BE49-F238E27FC236}">
                <a16:creationId xmlns:a16="http://schemas.microsoft.com/office/drawing/2014/main" id="{5A49841B-7DEE-4782-881B-A9EFC9987C1C}"/>
              </a:ext>
            </a:extLst>
          </p:cNvPr>
          <p:cNvPicPr>
            <a:picLocks noChangeAspect="1"/>
          </p:cNvPicPr>
          <p:nvPr/>
        </p:nvPicPr>
        <p:blipFill>
          <a:blip r:embed="rId17"/>
          <a:stretch>
            <a:fillRect/>
          </a:stretch>
        </p:blipFill>
        <p:spPr>
          <a:xfrm>
            <a:off x="11433375" y="6199169"/>
            <a:ext cx="3024515" cy="3388863"/>
          </a:xfrm>
          <a:prstGeom prst="rect">
            <a:avLst/>
          </a:prstGeom>
        </p:spPr>
      </p:pic>
    </p:spTree>
    <p:extLst>
      <p:ext uri="{BB962C8B-B14F-4D97-AF65-F5344CB8AC3E}">
        <p14:creationId xmlns:p14="http://schemas.microsoft.com/office/powerpoint/2010/main" val="3531770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182073" y="-710962"/>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198090" y="31441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7907483" y="2823987"/>
            <a:ext cx="6288613" cy="2628925"/>
          </a:xfrm>
          <a:prstGeom prst="rect">
            <a:avLst/>
          </a:prstGeom>
        </p:spPr>
        <p:txBody>
          <a:bodyPr wrap="square" lIns="0" tIns="0" rIns="0" bIns="0" rtlCol="0" anchor="t">
            <a:spAutoFit/>
          </a:bodyPr>
          <a:lstStyle/>
          <a:p>
            <a:pPr marL="571500" indent="-571500">
              <a:lnSpc>
                <a:spcPts val="4135"/>
              </a:lnSpc>
              <a:buFont typeface="Arial" panose="020B0604020202020204" pitchFamily="34" charset="0"/>
              <a:buChar char="•"/>
            </a:pPr>
            <a:r>
              <a:rPr lang="en-US" dirty="0">
                <a:solidFill>
                  <a:srgbClr val="FF0000"/>
                </a:solidFill>
                <a:latin typeface="Scripter"/>
              </a:rPr>
              <a:t>Weekly drop-in sessions</a:t>
            </a:r>
          </a:p>
          <a:p>
            <a:pPr marL="571500" indent="-571500">
              <a:lnSpc>
                <a:spcPts val="4135"/>
              </a:lnSpc>
              <a:buFont typeface="Arial" panose="020B0604020202020204" pitchFamily="34" charset="0"/>
              <a:buChar char="•"/>
            </a:pPr>
            <a:r>
              <a:rPr lang="en-US" dirty="0">
                <a:solidFill>
                  <a:srgbClr val="FF0000"/>
                </a:solidFill>
                <a:latin typeface="Scripter"/>
              </a:rPr>
              <a:t>Parent’s evening</a:t>
            </a:r>
          </a:p>
          <a:p>
            <a:pPr marL="571500" indent="-571500">
              <a:lnSpc>
                <a:spcPts val="4135"/>
              </a:lnSpc>
              <a:buFont typeface="Arial" panose="020B0604020202020204" pitchFamily="34" charset="0"/>
              <a:buChar char="•"/>
            </a:pPr>
            <a:r>
              <a:rPr lang="en-US" dirty="0">
                <a:solidFill>
                  <a:srgbClr val="FF0000"/>
                </a:solidFill>
                <a:latin typeface="Scripter"/>
              </a:rPr>
              <a:t>Reports</a:t>
            </a:r>
          </a:p>
          <a:p>
            <a:pPr marL="571500" indent="-571500">
              <a:lnSpc>
                <a:spcPts val="4135"/>
              </a:lnSpc>
              <a:buFont typeface="Arial" panose="020B0604020202020204" pitchFamily="34" charset="0"/>
              <a:buChar char="•"/>
            </a:pPr>
            <a:r>
              <a:rPr lang="en-US" dirty="0">
                <a:solidFill>
                  <a:srgbClr val="FF0000"/>
                </a:solidFill>
                <a:latin typeface="Scripter"/>
              </a:rPr>
              <a:t>Evidence Me</a:t>
            </a:r>
          </a:p>
          <a:p>
            <a:pPr marL="571500" indent="-571500">
              <a:lnSpc>
                <a:spcPts val="4135"/>
              </a:lnSpc>
              <a:buFont typeface="Arial" panose="020B0604020202020204" pitchFamily="34" charset="0"/>
              <a:buChar char="•"/>
            </a:pPr>
            <a:r>
              <a:rPr lang="en-US" dirty="0">
                <a:solidFill>
                  <a:srgbClr val="FF0000"/>
                </a:solidFill>
                <a:latin typeface="Scripter"/>
              </a:rPr>
              <a:t>Learning together sessions</a:t>
            </a:r>
          </a:p>
        </p:txBody>
      </p:sp>
      <p:sp>
        <p:nvSpPr>
          <p:cNvPr id="10" name="TextBox 10"/>
          <p:cNvSpPr txBox="1"/>
          <p:nvPr/>
        </p:nvSpPr>
        <p:spPr>
          <a:xfrm>
            <a:off x="4449941" y="178388"/>
            <a:ext cx="10478162" cy="197490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Supporting your child at home</a:t>
            </a:r>
          </a:p>
        </p:txBody>
      </p:sp>
      <p:sp>
        <p:nvSpPr>
          <p:cNvPr id="15" name="TextBox 14">
            <a:extLst>
              <a:ext uri="{FF2B5EF4-FFF2-40B4-BE49-F238E27FC236}">
                <a16:creationId xmlns:a16="http://schemas.microsoft.com/office/drawing/2014/main" id="{675A3115-240F-4172-8F3D-71BA8F31AECD}"/>
              </a:ext>
            </a:extLst>
          </p:cNvPr>
          <p:cNvSpPr txBox="1"/>
          <p:nvPr/>
        </p:nvSpPr>
        <p:spPr>
          <a:xfrm>
            <a:off x="4826429" y="2153288"/>
            <a:ext cx="9725186" cy="646331"/>
          </a:xfrm>
          <a:prstGeom prst="rect">
            <a:avLst/>
          </a:prstGeom>
          <a:noFill/>
        </p:spPr>
        <p:txBody>
          <a:bodyPr wrap="square">
            <a:spAutoFit/>
          </a:bodyPr>
          <a:lstStyle/>
          <a:p>
            <a:r>
              <a:rPr lang="en-GB" sz="3600" dirty="0">
                <a:hlinkClick r:id="rId8"/>
              </a:rPr>
              <a:t>https://www.knypersley.staffs.sch.uk/nursery/</a:t>
            </a:r>
            <a:endParaRPr lang="en-GB" sz="3600" dirty="0"/>
          </a:p>
        </p:txBody>
      </p:sp>
      <p:pic>
        <p:nvPicPr>
          <p:cNvPr id="2050" name="Picture 2" descr="Dough disco « Year 2">
            <a:extLst>
              <a:ext uri="{FF2B5EF4-FFF2-40B4-BE49-F238E27FC236}">
                <a16:creationId xmlns:a16="http://schemas.microsoft.com/office/drawing/2014/main" id="{600B40CE-0862-45A5-858E-6A250990E4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0515" y="2744069"/>
            <a:ext cx="2387829" cy="23878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lay-Doh Scissors: Fine-Motor Skills Training – Maziply Toys">
            <a:extLst>
              <a:ext uri="{FF2B5EF4-FFF2-40B4-BE49-F238E27FC236}">
                <a16:creationId xmlns:a16="http://schemas.microsoft.com/office/drawing/2014/main" id="{90808172-4EEA-461C-86C2-5B844CED988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6236" y="1978904"/>
            <a:ext cx="2938620" cy="195908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16723525" y="188561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056" name="Picture 8" descr="Popular Parks in Howard County | Historic Parks &amp; Playgrounds">
            <a:extLst>
              <a:ext uri="{FF2B5EF4-FFF2-40B4-BE49-F238E27FC236}">
                <a16:creationId xmlns:a16="http://schemas.microsoft.com/office/drawing/2014/main" id="{64C437D7-C073-43FF-B462-C22888FFC0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14060" y="7456594"/>
            <a:ext cx="5450188" cy="27524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4 Year Old Boy Games">
            <a:extLst>
              <a:ext uri="{FF2B5EF4-FFF2-40B4-BE49-F238E27FC236}">
                <a16:creationId xmlns:a16="http://schemas.microsoft.com/office/drawing/2014/main" id="{16486023-28C0-463C-9A0C-06D636AACE29}"/>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4776" y="5784816"/>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umbers 0-10 - Ten Town">
            <a:extLst>
              <a:ext uri="{FF2B5EF4-FFF2-40B4-BE49-F238E27FC236}">
                <a16:creationId xmlns:a16="http://schemas.microsoft.com/office/drawing/2014/main" id="{51F23583-8B03-4DA2-832A-169D2ACBE8A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82550" y="5925353"/>
            <a:ext cx="4202176" cy="28602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6C967B-26F8-41B2-AD03-0499FC0147F0}"/>
              </a:ext>
            </a:extLst>
          </p:cNvPr>
          <p:cNvSpPr txBox="1"/>
          <p:nvPr/>
        </p:nvSpPr>
        <p:spPr>
          <a:xfrm>
            <a:off x="3923259" y="5328799"/>
            <a:ext cx="4578652" cy="646331"/>
          </a:xfrm>
          <a:prstGeom prst="rect">
            <a:avLst/>
          </a:prstGeom>
          <a:noFill/>
        </p:spPr>
        <p:txBody>
          <a:bodyPr wrap="square" rtlCol="0">
            <a:spAutoFit/>
          </a:bodyPr>
          <a:lstStyle/>
          <a:p>
            <a:r>
              <a:rPr lang="en-GB" dirty="0">
                <a:latin typeface="SassoonPrimaryInfant" pitchFamily="2" charset="0"/>
              </a:rPr>
              <a:t>Ten Town – Introduction to numbers (each child will receive their own log in)</a:t>
            </a:r>
          </a:p>
        </p:txBody>
      </p:sp>
      <p:sp>
        <p:nvSpPr>
          <p:cNvPr id="21" name="TextBox 20">
            <a:extLst>
              <a:ext uri="{FF2B5EF4-FFF2-40B4-BE49-F238E27FC236}">
                <a16:creationId xmlns:a16="http://schemas.microsoft.com/office/drawing/2014/main" id="{1FED2772-A018-4B06-800F-64E4FDEE0A85}"/>
              </a:ext>
            </a:extLst>
          </p:cNvPr>
          <p:cNvSpPr txBox="1"/>
          <p:nvPr/>
        </p:nvSpPr>
        <p:spPr>
          <a:xfrm>
            <a:off x="220860" y="4033805"/>
            <a:ext cx="3832734" cy="923330"/>
          </a:xfrm>
          <a:prstGeom prst="rect">
            <a:avLst/>
          </a:prstGeom>
          <a:noFill/>
        </p:spPr>
        <p:txBody>
          <a:bodyPr wrap="square" rtlCol="0">
            <a:spAutoFit/>
          </a:bodyPr>
          <a:lstStyle/>
          <a:p>
            <a:r>
              <a:rPr lang="en-GB" dirty="0">
                <a:latin typeface="SassoonPrimaryInfant" pitchFamily="2" charset="0"/>
              </a:rPr>
              <a:t>Dough Play will support your child’s fine motor development – </a:t>
            </a:r>
            <a:r>
              <a:rPr lang="en-GB" dirty="0" err="1">
                <a:latin typeface="SassoonPrimaryInfant" pitchFamily="2" charset="0"/>
              </a:rPr>
              <a:t>Youtube</a:t>
            </a:r>
            <a:r>
              <a:rPr lang="en-GB" dirty="0">
                <a:latin typeface="SassoonPrimaryInfant" pitchFamily="2" charset="0"/>
              </a:rPr>
              <a:t> ‘Dough Disco’</a:t>
            </a:r>
          </a:p>
        </p:txBody>
      </p:sp>
      <p:sp>
        <p:nvSpPr>
          <p:cNvPr id="22" name="TextBox 21">
            <a:extLst>
              <a:ext uri="{FF2B5EF4-FFF2-40B4-BE49-F238E27FC236}">
                <a16:creationId xmlns:a16="http://schemas.microsoft.com/office/drawing/2014/main" id="{EB4335C5-E075-4740-8525-2D43FE4AF343}"/>
              </a:ext>
            </a:extLst>
          </p:cNvPr>
          <p:cNvSpPr txBox="1"/>
          <p:nvPr/>
        </p:nvSpPr>
        <p:spPr>
          <a:xfrm>
            <a:off x="15628166" y="7355488"/>
            <a:ext cx="2659834" cy="1477328"/>
          </a:xfrm>
          <a:prstGeom prst="rect">
            <a:avLst/>
          </a:prstGeom>
          <a:noFill/>
        </p:spPr>
        <p:txBody>
          <a:bodyPr wrap="square" rtlCol="0">
            <a:spAutoFit/>
          </a:bodyPr>
          <a:lstStyle/>
          <a:p>
            <a:r>
              <a:rPr lang="en-GB" dirty="0">
                <a:latin typeface="SassoonPrimaryInfant" pitchFamily="2" charset="0"/>
              </a:rPr>
              <a:t>Visit your local park regularly to support your child’s gross motor development i.e. balance, core strength etc.</a:t>
            </a:r>
          </a:p>
        </p:txBody>
      </p:sp>
      <p:sp>
        <p:nvSpPr>
          <p:cNvPr id="23" name="TextBox 22">
            <a:extLst>
              <a:ext uri="{FF2B5EF4-FFF2-40B4-BE49-F238E27FC236}">
                <a16:creationId xmlns:a16="http://schemas.microsoft.com/office/drawing/2014/main" id="{8795A77E-0AB6-47D7-939C-F615B4B914B7}"/>
              </a:ext>
            </a:extLst>
          </p:cNvPr>
          <p:cNvSpPr txBox="1"/>
          <p:nvPr/>
        </p:nvSpPr>
        <p:spPr>
          <a:xfrm>
            <a:off x="10185226" y="6228705"/>
            <a:ext cx="3264978" cy="923330"/>
          </a:xfrm>
          <a:prstGeom prst="rect">
            <a:avLst/>
          </a:prstGeom>
          <a:noFill/>
        </p:spPr>
        <p:txBody>
          <a:bodyPr wrap="square" rtlCol="0">
            <a:spAutoFit/>
          </a:bodyPr>
          <a:lstStyle/>
          <a:p>
            <a:r>
              <a:rPr lang="en-GB" dirty="0">
                <a:latin typeface="SassoonPrimaryInfant" pitchFamily="2" charset="0"/>
              </a:rPr>
              <a:t>Playing games with your child will support with personal and emotional development.</a:t>
            </a:r>
          </a:p>
        </p:txBody>
      </p:sp>
      <p:pic>
        <p:nvPicPr>
          <p:cNvPr id="2062" name="Picture 14" descr="Little Wandle Letters and Sounds Revised (@LettersSounds) / X">
            <a:extLst>
              <a:ext uri="{FF2B5EF4-FFF2-40B4-BE49-F238E27FC236}">
                <a16:creationId xmlns:a16="http://schemas.microsoft.com/office/drawing/2014/main" id="{B511FA33-7BE1-4120-8B6F-4700C5873A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2824" y="6408770"/>
            <a:ext cx="2273981" cy="22739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29B8517-B0BB-45A6-B390-749DD3AD5607}"/>
              </a:ext>
            </a:extLst>
          </p:cNvPr>
          <p:cNvSpPr txBox="1"/>
          <p:nvPr/>
        </p:nvSpPr>
        <p:spPr>
          <a:xfrm>
            <a:off x="121565" y="9055543"/>
            <a:ext cx="4305881" cy="646331"/>
          </a:xfrm>
          <a:prstGeom prst="rect">
            <a:avLst/>
          </a:prstGeom>
          <a:noFill/>
        </p:spPr>
        <p:txBody>
          <a:bodyPr wrap="square" rtlCol="0">
            <a:spAutoFit/>
          </a:bodyPr>
          <a:lstStyle/>
          <a:p>
            <a:r>
              <a:rPr lang="en-GB" dirty="0">
                <a:latin typeface="SassoonPrimaryInfant" pitchFamily="2" charset="0"/>
              </a:rPr>
              <a:t>Our school follows the Little </a:t>
            </a:r>
            <a:r>
              <a:rPr lang="en-GB" dirty="0" err="1">
                <a:latin typeface="SassoonPrimaryInfant" pitchFamily="2" charset="0"/>
              </a:rPr>
              <a:t>Wandle</a:t>
            </a:r>
            <a:r>
              <a:rPr lang="en-GB" dirty="0">
                <a:latin typeface="SassoonPrimaryInfant" pitchFamily="2" charset="0"/>
              </a:rPr>
              <a:t> phonics and reading scheme.</a:t>
            </a:r>
            <a:endParaRPr lang="en-GB" dirty="0"/>
          </a:p>
        </p:txBody>
      </p:sp>
    </p:spTree>
    <p:extLst>
      <p:ext uri="{BB962C8B-B14F-4D97-AF65-F5344CB8AC3E}">
        <p14:creationId xmlns:p14="http://schemas.microsoft.com/office/powerpoint/2010/main" val="3368207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97114" y="-84546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3909190" y="133698"/>
            <a:ext cx="10478162"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Exciting events</a:t>
            </a:r>
          </a:p>
        </p:txBody>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3074" name="Picture 2" descr="Image">
            <a:extLst>
              <a:ext uri="{FF2B5EF4-FFF2-40B4-BE49-F238E27FC236}">
                <a16:creationId xmlns:a16="http://schemas.microsoft.com/office/drawing/2014/main" id="{6CC70236-89E6-401C-8C41-1B80C1E1FAF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993175">
            <a:off x="545918" y="2810142"/>
            <a:ext cx="3880828" cy="29106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A953A2A6-B34F-4787-B7C5-485B28510DB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46044" y="6074650"/>
            <a:ext cx="3052289" cy="406971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a:extLst>
              <a:ext uri="{FF2B5EF4-FFF2-40B4-BE49-F238E27FC236}">
                <a16:creationId xmlns:a16="http://schemas.microsoft.com/office/drawing/2014/main" id="{7F480F35-BB72-4DDE-88AF-E3451010450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59216" y="1370983"/>
            <a:ext cx="4146052" cy="41460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A5874B-CE5D-415A-91A3-411A5A0898EC}"/>
              </a:ext>
            </a:extLst>
          </p:cNvPr>
          <p:cNvPicPr>
            <a:picLocks noChangeAspect="1"/>
          </p:cNvPicPr>
          <p:nvPr/>
        </p:nvPicPr>
        <p:blipFill>
          <a:blip r:embed="rId13"/>
          <a:stretch>
            <a:fillRect/>
          </a:stretch>
        </p:blipFill>
        <p:spPr>
          <a:xfrm>
            <a:off x="13840629" y="5529361"/>
            <a:ext cx="3348469" cy="3973517"/>
          </a:xfrm>
          <a:prstGeom prst="rect">
            <a:avLst/>
          </a:prstGeom>
        </p:spPr>
      </p:pic>
      <p:pic>
        <p:nvPicPr>
          <p:cNvPr id="3080" name="Picture 8" descr="Image">
            <a:extLst>
              <a:ext uri="{FF2B5EF4-FFF2-40B4-BE49-F238E27FC236}">
                <a16:creationId xmlns:a16="http://schemas.microsoft.com/office/drawing/2014/main" id="{F522640A-609C-489E-B190-B8C3CD3CFDA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362813" y="813629"/>
            <a:ext cx="3162386" cy="42165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57D395C-A344-49FD-9047-E2C6808C0EBE}"/>
              </a:ext>
            </a:extLst>
          </p:cNvPr>
          <p:cNvPicPr>
            <a:picLocks noChangeAspect="1"/>
          </p:cNvPicPr>
          <p:nvPr/>
        </p:nvPicPr>
        <p:blipFill>
          <a:blip r:embed="rId15"/>
          <a:stretch>
            <a:fillRect/>
          </a:stretch>
        </p:blipFill>
        <p:spPr>
          <a:xfrm>
            <a:off x="9896315" y="6073295"/>
            <a:ext cx="3815445" cy="3882975"/>
          </a:xfrm>
          <a:prstGeom prst="rect">
            <a:avLst/>
          </a:prstGeom>
        </p:spPr>
      </p:pic>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TextBox 15">
            <a:extLst>
              <a:ext uri="{FF2B5EF4-FFF2-40B4-BE49-F238E27FC236}">
                <a16:creationId xmlns:a16="http://schemas.microsoft.com/office/drawing/2014/main" id="{444426E6-31AB-4B9D-A629-6F4D11DCB518}"/>
              </a:ext>
            </a:extLst>
          </p:cNvPr>
          <p:cNvSpPr txBox="1"/>
          <p:nvPr/>
        </p:nvSpPr>
        <p:spPr>
          <a:xfrm>
            <a:off x="737398" y="2091614"/>
            <a:ext cx="2377241" cy="584775"/>
          </a:xfrm>
          <a:prstGeom prst="rect">
            <a:avLst/>
          </a:prstGeom>
          <a:noFill/>
        </p:spPr>
        <p:txBody>
          <a:bodyPr wrap="square" rtlCol="0">
            <a:spAutoFit/>
          </a:bodyPr>
          <a:lstStyle/>
          <a:p>
            <a:r>
              <a:rPr lang="en-GB" sz="3200" dirty="0">
                <a:latin typeface="SassoonPrimaryInfant" pitchFamily="2" charset="0"/>
              </a:rPr>
              <a:t>School disco!</a:t>
            </a:r>
          </a:p>
        </p:txBody>
      </p:sp>
      <p:sp>
        <p:nvSpPr>
          <p:cNvPr id="26" name="TextBox 25">
            <a:extLst>
              <a:ext uri="{FF2B5EF4-FFF2-40B4-BE49-F238E27FC236}">
                <a16:creationId xmlns:a16="http://schemas.microsoft.com/office/drawing/2014/main" id="{DA140FB6-6207-4CDA-83B7-17FE98AE6DFC}"/>
              </a:ext>
            </a:extLst>
          </p:cNvPr>
          <p:cNvSpPr txBox="1"/>
          <p:nvPr/>
        </p:nvSpPr>
        <p:spPr>
          <a:xfrm>
            <a:off x="7081975" y="1153439"/>
            <a:ext cx="2377241" cy="584775"/>
          </a:xfrm>
          <a:prstGeom prst="rect">
            <a:avLst/>
          </a:prstGeom>
          <a:noFill/>
        </p:spPr>
        <p:txBody>
          <a:bodyPr wrap="square" rtlCol="0">
            <a:spAutoFit/>
          </a:bodyPr>
          <a:lstStyle/>
          <a:p>
            <a:r>
              <a:rPr lang="en-GB" sz="3200" dirty="0">
                <a:latin typeface="SassoonPrimaryInfant" pitchFamily="2" charset="0"/>
              </a:rPr>
              <a:t>Forest School</a:t>
            </a:r>
          </a:p>
        </p:txBody>
      </p:sp>
      <p:sp>
        <p:nvSpPr>
          <p:cNvPr id="27" name="TextBox 26">
            <a:extLst>
              <a:ext uri="{FF2B5EF4-FFF2-40B4-BE49-F238E27FC236}">
                <a16:creationId xmlns:a16="http://schemas.microsoft.com/office/drawing/2014/main" id="{6A1963E3-3C08-4D80-9C41-7AAF927AA820}"/>
              </a:ext>
            </a:extLst>
          </p:cNvPr>
          <p:cNvSpPr txBox="1"/>
          <p:nvPr/>
        </p:nvSpPr>
        <p:spPr>
          <a:xfrm>
            <a:off x="2070198" y="7259521"/>
            <a:ext cx="2377241" cy="1077218"/>
          </a:xfrm>
          <a:prstGeom prst="rect">
            <a:avLst/>
          </a:prstGeom>
          <a:noFill/>
        </p:spPr>
        <p:txBody>
          <a:bodyPr wrap="square" rtlCol="0">
            <a:spAutoFit/>
          </a:bodyPr>
          <a:lstStyle/>
          <a:p>
            <a:pPr algn="ctr"/>
            <a:r>
              <a:rPr lang="en-GB" sz="3200" dirty="0">
                <a:latin typeface="SassoonPrimaryInfant" pitchFamily="2" charset="0"/>
              </a:rPr>
              <a:t>Celebration Assembly </a:t>
            </a:r>
          </a:p>
        </p:txBody>
      </p:sp>
      <p:sp>
        <p:nvSpPr>
          <p:cNvPr id="28" name="TextBox 27">
            <a:extLst>
              <a:ext uri="{FF2B5EF4-FFF2-40B4-BE49-F238E27FC236}">
                <a16:creationId xmlns:a16="http://schemas.microsoft.com/office/drawing/2014/main" id="{D0AF047E-54B8-4797-A89F-39126EA2E565}"/>
              </a:ext>
            </a:extLst>
          </p:cNvPr>
          <p:cNvSpPr txBox="1"/>
          <p:nvPr/>
        </p:nvSpPr>
        <p:spPr>
          <a:xfrm>
            <a:off x="12932788" y="261679"/>
            <a:ext cx="3476871" cy="584775"/>
          </a:xfrm>
          <a:prstGeom prst="rect">
            <a:avLst/>
          </a:prstGeom>
          <a:noFill/>
        </p:spPr>
        <p:txBody>
          <a:bodyPr wrap="square" rtlCol="0">
            <a:spAutoFit/>
          </a:bodyPr>
          <a:lstStyle/>
          <a:p>
            <a:r>
              <a:rPr lang="en-GB" sz="3200" dirty="0">
                <a:latin typeface="SassoonPrimaryInfant" pitchFamily="2" charset="0"/>
              </a:rPr>
              <a:t>School clubs </a:t>
            </a:r>
          </a:p>
        </p:txBody>
      </p:sp>
      <p:sp>
        <p:nvSpPr>
          <p:cNvPr id="29" name="TextBox 28">
            <a:extLst>
              <a:ext uri="{FF2B5EF4-FFF2-40B4-BE49-F238E27FC236}">
                <a16:creationId xmlns:a16="http://schemas.microsoft.com/office/drawing/2014/main" id="{FA21C389-BBE4-487E-AFEA-6C4128569A77}"/>
              </a:ext>
            </a:extLst>
          </p:cNvPr>
          <p:cNvSpPr txBox="1"/>
          <p:nvPr/>
        </p:nvSpPr>
        <p:spPr>
          <a:xfrm>
            <a:off x="14140380" y="9546271"/>
            <a:ext cx="2377241" cy="584775"/>
          </a:xfrm>
          <a:prstGeom prst="rect">
            <a:avLst/>
          </a:prstGeom>
          <a:noFill/>
        </p:spPr>
        <p:txBody>
          <a:bodyPr wrap="square" rtlCol="0">
            <a:spAutoFit/>
          </a:bodyPr>
          <a:lstStyle/>
          <a:p>
            <a:r>
              <a:rPr lang="en-GB" sz="3200" dirty="0">
                <a:latin typeface="SassoonPrimaryInfant" pitchFamily="2" charset="0"/>
              </a:rPr>
              <a:t>School Trips</a:t>
            </a:r>
          </a:p>
        </p:txBody>
      </p:sp>
      <p:pic>
        <p:nvPicPr>
          <p:cNvPr id="18" name="Picture 17">
            <a:extLst>
              <a:ext uri="{FF2B5EF4-FFF2-40B4-BE49-F238E27FC236}">
                <a16:creationId xmlns:a16="http://schemas.microsoft.com/office/drawing/2014/main" id="{FC6BF1BD-C8F9-4535-AF2E-34F2CB1EB62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96182" y="2407486"/>
            <a:ext cx="4146052" cy="2762920"/>
          </a:xfrm>
          <a:prstGeom prst="rect">
            <a:avLst/>
          </a:prstGeom>
        </p:spPr>
      </p:pic>
      <p:sp>
        <p:nvSpPr>
          <p:cNvPr id="32" name="TextBox 31">
            <a:extLst>
              <a:ext uri="{FF2B5EF4-FFF2-40B4-BE49-F238E27FC236}">
                <a16:creationId xmlns:a16="http://schemas.microsoft.com/office/drawing/2014/main" id="{725AF92F-060D-45D3-BDD9-BBB25BD03C98}"/>
              </a:ext>
            </a:extLst>
          </p:cNvPr>
          <p:cNvSpPr txBox="1"/>
          <p:nvPr/>
        </p:nvSpPr>
        <p:spPr>
          <a:xfrm>
            <a:off x="6161134" y="5310493"/>
            <a:ext cx="2377241" cy="584775"/>
          </a:xfrm>
          <a:prstGeom prst="rect">
            <a:avLst/>
          </a:prstGeom>
          <a:noFill/>
        </p:spPr>
        <p:txBody>
          <a:bodyPr wrap="square" rtlCol="0">
            <a:spAutoFit/>
          </a:bodyPr>
          <a:lstStyle/>
          <a:p>
            <a:r>
              <a:rPr lang="en-GB" sz="3200" dirty="0">
                <a:latin typeface="SassoonPrimaryInfant" pitchFamily="2" charset="0"/>
              </a:rPr>
              <a:t>Swimming</a:t>
            </a:r>
          </a:p>
        </p:txBody>
      </p:sp>
    </p:spTree>
    <p:extLst>
      <p:ext uri="{BB962C8B-B14F-4D97-AF65-F5344CB8AC3E}">
        <p14:creationId xmlns:p14="http://schemas.microsoft.com/office/powerpoint/2010/main" val="1311584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grpSp>
        <p:nvGrpSpPr>
          <p:cNvPr id="3" name="Group 3"/>
          <p:cNvGrpSpPr>
            <a:grpSpLocks noChangeAspect="1"/>
          </p:cNvGrpSpPr>
          <p:nvPr/>
        </p:nvGrpSpPr>
        <p:grpSpPr>
          <a:xfrm>
            <a:off x="1287202" y="1836601"/>
            <a:ext cx="6456606" cy="6613797"/>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90303"/>
            </a:solidFill>
            <a:ln w="12700">
              <a:solidFill>
                <a:srgbClr val="000000"/>
              </a:solidFill>
            </a:ln>
          </p:spPr>
        </p:sp>
      </p:grpSp>
      <p:sp>
        <p:nvSpPr>
          <p:cNvPr id="9" name="Freeform 9"/>
          <p:cNvSpPr/>
          <p:nvPr/>
        </p:nvSpPr>
        <p:spPr>
          <a:xfrm>
            <a:off x="3902511" y="7336361"/>
            <a:ext cx="3599779" cy="2510846"/>
          </a:xfrm>
          <a:custGeom>
            <a:avLst/>
            <a:gdLst/>
            <a:ahLst/>
            <a:cxnLst/>
            <a:rect l="l" t="t" r="r" b="b"/>
            <a:pathLst>
              <a:path w="3599779" h="2510846">
                <a:moveTo>
                  <a:pt x="0" y="0"/>
                </a:moveTo>
                <a:lnTo>
                  <a:pt x="3599779" y="0"/>
                </a:lnTo>
                <a:lnTo>
                  <a:pt x="3599779" y="2510846"/>
                </a:lnTo>
                <a:lnTo>
                  <a:pt x="0" y="25108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5872456" y="432509"/>
            <a:ext cx="1789918" cy="1787680"/>
          </a:xfrm>
          <a:custGeom>
            <a:avLst/>
            <a:gdLst/>
            <a:ahLst/>
            <a:cxnLst/>
            <a:rect l="l" t="t" r="r" b="b"/>
            <a:pathLst>
              <a:path w="1789918" h="1787680">
                <a:moveTo>
                  <a:pt x="0" y="0"/>
                </a:moveTo>
                <a:lnTo>
                  <a:pt x="1789918" y="0"/>
                </a:lnTo>
                <a:lnTo>
                  <a:pt x="1789918" y="1787681"/>
                </a:lnTo>
                <a:lnTo>
                  <a:pt x="0" y="17876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1799704">
            <a:off x="13405987" y="7788129"/>
            <a:ext cx="1830062" cy="2169254"/>
          </a:xfrm>
          <a:custGeom>
            <a:avLst/>
            <a:gdLst/>
            <a:ahLst/>
            <a:cxnLst/>
            <a:rect l="l" t="t" r="r" b="b"/>
            <a:pathLst>
              <a:path w="1830062" h="2169254">
                <a:moveTo>
                  <a:pt x="0" y="0"/>
                </a:moveTo>
                <a:lnTo>
                  <a:pt x="1830061" y="0"/>
                </a:lnTo>
                <a:lnTo>
                  <a:pt x="1830061" y="2169254"/>
                </a:lnTo>
                <a:lnTo>
                  <a:pt x="0" y="21692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8051102" y="2596418"/>
            <a:ext cx="5974412" cy="8786188"/>
          </a:xfrm>
          <a:prstGeom prst="rect">
            <a:avLst/>
          </a:prstGeom>
        </p:spPr>
        <p:txBody>
          <a:bodyPr wrap="square" lIns="0" tIns="0" rIns="0" bIns="0" rtlCol="0" anchor="t">
            <a:spAutoFit/>
          </a:bodyPr>
          <a:lstStyle/>
          <a:p>
            <a:pPr marL="851206" lvl="1" indent="-425603" algn="l">
              <a:lnSpc>
                <a:spcPts val="6308"/>
              </a:lnSpc>
              <a:buFont typeface="Arial"/>
              <a:buChar char="•"/>
            </a:pPr>
            <a:r>
              <a:rPr lang="en-US" sz="2800" dirty="0">
                <a:solidFill>
                  <a:srgbClr val="F90303"/>
                </a:solidFill>
                <a:latin typeface="Halley"/>
              </a:rPr>
              <a:t>School website</a:t>
            </a:r>
          </a:p>
          <a:p>
            <a:pPr marL="851206" lvl="1" indent="-425603" algn="l">
              <a:lnSpc>
                <a:spcPts val="6308"/>
              </a:lnSpc>
              <a:buFont typeface="Arial"/>
              <a:buChar char="•"/>
            </a:pPr>
            <a:r>
              <a:rPr lang="en-US" sz="2800" dirty="0">
                <a:solidFill>
                  <a:srgbClr val="F90303"/>
                </a:solidFill>
                <a:latin typeface="Halley"/>
              </a:rPr>
              <a:t>Attendance</a:t>
            </a:r>
          </a:p>
          <a:p>
            <a:pPr marL="851206" lvl="1" indent="-425603" algn="l">
              <a:lnSpc>
                <a:spcPts val="6308"/>
              </a:lnSpc>
              <a:buFont typeface="Arial"/>
              <a:buChar char="•"/>
            </a:pPr>
            <a:r>
              <a:rPr lang="en-US" sz="2800" dirty="0" err="1">
                <a:solidFill>
                  <a:srgbClr val="F90303"/>
                </a:solidFill>
                <a:latin typeface="Halley"/>
              </a:rPr>
              <a:t>Behaviour</a:t>
            </a:r>
            <a:r>
              <a:rPr lang="en-US" sz="2800" dirty="0">
                <a:solidFill>
                  <a:srgbClr val="F90303"/>
                </a:solidFill>
                <a:latin typeface="Halley"/>
              </a:rPr>
              <a:t> Policy</a:t>
            </a:r>
          </a:p>
          <a:p>
            <a:pPr marL="851206" lvl="1" indent="-425603" algn="l">
              <a:lnSpc>
                <a:spcPts val="6308"/>
              </a:lnSpc>
              <a:buFont typeface="Arial"/>
              <a:buChar char="•"/>
            </a:pPr>
            <a:r>
              <a:rPr lang="en-US" sz="2800" dirty="0">
                <a:solidFill>
                  <a:srgbClr val="F90303"/>
                </a:solidFill>
                <a:latin typeface="Halley"/>
              </a:rPr>
              <a:t>Communication</a:t>
            </a:r>
          </a:p>
          <a:p>
            <a:pPr marL="851206" lvl="1" indent="-425603" algn="l">
              <a:lnSpc>
                <a:spcPts val="6308"/>
              </a:lnSpc>
              <a:buFont typeface="Arial"/>
              <a:buChar char="•"/>
            </a:pPr>
            <a:r>
              <a:rPr lang="en-US" sz="2800" dirty="0">
                <a:solidFill>
                  <a:srgbClr val="F90303"/>
                </a:solidFill>
                <a:latin typeface="Halley"/>
              </a:rPr>
              <a:t>SEND support</a:t>
            </a:r>
          </a:p>
          <a:p>
            <a:pPr marL="851206" lvl="1" indent="-425603" algn="l">
              <a:lnSpc>
                <a:spcPts val="6308"/>
              </a:lnSpc>
              <a:buFont typeface="Arial"/>
              <a:buChar char="•"/>
            </a:pPr>
            <a:r>
              <a:rPr lang="en-US" sz="2800" dirty="0">
                <a:solidFill>
                  <a:srgbClr val="F90303"/>
                </a:solidFill>
                <a:latin typeface="Halley"/>
              </a:rPr>
              <a:t>Yearly Overviews</a:t>
            </a:r>
          </a:p>
          <a:p>
            <a:pPr marL="851206" lvl="1" indent="-425603" algn="l">
              <a:lnSpc>
                <a:spcPts val="6308"/>
              </a:lnSpc>
              <a:buFont typeface="Arial"/>
              <a:buChar char="•"/>
            </a:pPr>
            <a:r>
              <a:rPr lang="en-US" sz="2800" dirty="0">
                <a:solidFill>
                  <a:srgbClr val="F90303"/>
                </a:solidFill>
                <a:latin typeface="Halley"/>
              </a:rPr>
              <a:t>How to support at home</a:t>
            </a:r>
          </a:p>
          <a:p>
            <a:pPr marL="851206" lvl="1" indent="-425603" algn="l">
              <a:lnSpc>
                <a:spcPts val="6308"/>
              </a:lnSpc>
              <a:buFont typeface="Arial"/>
              <a:buChar char="•"/>
            </a:pPr>
            <a:r>
              <a:rPr lang="en-US" sz="2800" dirty="0">
                <a:solidFill>
                  <a:srgbClr val="F90303"/>
                </a:solidFill>
                <a:latin typeface="Halley"/>
              </a:rPr>
              <a:t>Exciting Events</a:t>
            </a:r>
          </a:p>
          <a:p>
            <a:pPr marL="851206" lvl="1" indent="-425603" algn="l">
              <a:lnSpc>
                <a:spcPts val="6308"/>
              </a:lnSpc>
              <a:buFont typeface="Arial"/>
              <a:buChar char="•"/>
            </a:pPr>
            <a:r>
              <a:rPr lang="en-US" sz="2800" dirty="0">
                <a:solidFill>
                  <a:srgbClr val="F90303"/>
                </a:solidFill>
                <a:latin typeface="Halley"/>
              </a:rPr>
              <a:t>Information Packs</a:t>
            </a:r>
          </a:p>
          <a:p>
            <a:pPr marL="851206" lvl="1" indent="-425603" algn="l">
              <a:lnSpc>
                <a:spcPts val="6308"/>
              </a:lnSpc>
              <a:buFont typeface="Arial"/>
              <a:buChar char="•"/>
            </a:pPr>
            <a:endParaRPr lang="en-US" sz="3942" dirty="0">
              <a:solidFill>
                <a:srgbClr val="F90303"/>
              </a:solidFill>
              <a:latin typeface="Halley"/>
            </a:endParaRPr>
          </a:p>
          <a:p>
            <a:pPr marL="851206" lvl="1" indent="-425603" algn="l">
              <a:lnSpc>
                <a:spcPts val="6308"/>
              </a:lnSpc>
              <a:buFont typeface="Arial"/>
              <a:buChar char="•"/>
            </a:pPr>
            <a:endParaRPr lang="en-US" sz="3942" dirty="0">
              <a:solidFill>
                <a:srgbClr val="F90303"/>
              </a:solidFill>
              <a:latin typeface="Halley"/>
            </a:endParaRPr>
          </a:p>
        </p:txBody>
      </p:sp>
      <p:sp>
        <p:nvSpPr>
          <p:cNvPr id="13" name="TextBox 13"/>
          <p:cNvSpPr txBox="1"/>
          <p:nvPr/>
        </p:nvSpPr>
        <p:spPr>
          <a:xfrm>
            <a:off x="8597546" y="118477"/>
            <a:ext cx="6871836" cy="2581783"/>
          </a:xfrm>
          <a:prstGeom prst="rect">
            <a:avLst/>
          </a:prstGeom>
        </p:spPr>
        <p:txBody>
          <a:bodyPr lIns="0" tIns="0" rIns="0" bIns="0" rtlCol="0" anchor="t">
            <a:spAutoFit/>
          </a:bodyPr>
          <a:lstStyle/>
          <a:p>
            <a:pPr algn="l">
              <a:lnSpc>
                <a:spcPts val="9701"/>
              </a:lnSpc>
            </a:pPr>
            <a:r>
              <a:rPr lang="en-US" sz="8900" dirty="0">
                <a:solidFill>
                  <a:srgbClr val="F90303"/>
                </a:solidFill>
                <a:latin typeface="Scripter"/>
              </a:rPr>
              <a:t>What We'll Discuss today</a:t>
            </a:r>
          </a:p>
        </p:txBody>
      </p:sp>
      <p:sp>
        <p:nvSpPr>
          <p:cNvPr id="15" name="Freeform 15"/>
          <p:cNvSpPr/>
          <p:nvPr/>
        </p:nvSpPr>
        <p:spPr>
          <a:xfrm rot="10800000">
            <a:off x="-1183338" y="6200470"/>
            <a:ext cx="4744167" cy="5154368"/>
          </a:xfrm>
          <a:custGeom>
            <a:avLst/>
            <a:gdLst/>
            <a:ahLst/>
            <a:cxnLst/>
            <a:rect l="l" t="t" r="r" b="b"/>
            <a:pathLst>
              <a:path w="4744167" h="5154368">
                <a:moveTo>
                  <a:pt x="0" y="0"/>
                </a:moveTo>
                <a:lnTo>
                  <a:pt x="4744167" y="0"/>
                </a:lnTo>
                <a:lnTo>
                  <a:pt x="4744167" y="5154368"/>
                </a:lnTo>
                <a:lnTo>
                  <a:pt x="0" y="51543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102317" y="-800100"/>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4591372" y="483419"/>
            <a:ext cx="10478162" cy="987450"/>
          </a:xfrm>
          <a:prstGeom prst="rect">
            <a:avLst/>
          </a:prstGeom>
        </p:spPr>
        <p:txBody>
          <a:bodyPr wrap="square" lIns="0" tIns="0" rIns="0" bIns="0" rtlCol="0" anchor="t">
            <a:spAutoFit/>
          </a:bodyPr>
          <a:lstStyle/>
          <a:p>
            <a:pPr algn="ctr">
              <a:lnSpc>
                <a:spcPts val="7720"/>
              </a:lnSpc>
            </a:pPr>
            <a:r>
              <a:rPr lang="en-US" sz="7083" dirty="0" err="1">
                <a:solidFill>
                  <a:srgbClr val="F90303"/>
                </a:solidFill>
                <a:latin typeface="Scripter"/>
              </a:rPr>
              <a:t>rECEPTION</a:t>
            </a:r>
            <a:r>
              <a:rPr lang="en-US" sz="7083" dirty="0">
                <a:solidFill>
                  <a:srgbClr val="F90303"/>
                </a:solidFill>
                <a:latin typeface="Scripter"/>
              </a:rPr>
              <a:t> Essentials</a:t>
            </a:r>
          </a:p>
        </p:txBody>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a:extLst>
              <a:ext uri="{FF2B5EF4-FFF2-40B4-BE49-F238E27FC236}">
                <a16:creationId xmlns:a16="http://schemas.microsoft.com/office/drawing/2014/main" id="{0826B8EE-4800-46BD-A12D-B6042A83D00E}"/>
              </a:ext>
            </a:extLst>
          </p:cNvPr>
          <p:cNvPicPr>
            <a:picLocks noChangeAspect="1"/>
          </p:cNvPicPr>
          <p:nvPr/>
        </p:nvPicPr>
        <p:blipFill>
          <a:blip r:embed="rId12">
            <a:clrChange>
              <a:clrFrom>
                <a:srgbClr val="FFFFFF"/>
              </a:clrFrom>
              <a:clrTo>
                <a:srgbClr val="FFFFFF">
                  <a:alpha val="0"/>
                </a:srgbClr>
              </a:clrTo>
            </a:clrChange>
          </a:blip>
          <a:stretch>
            <a:fillRect/>
          </a:stretch>
        </p:blipFill>
        <p:spPr>
          <a:xfrm rot="823810">
            <a:off x="379042" y="3327254"/>
            <a:ext cx="2225642" cy="2549522"/>
          </a:xfrm>
          <a:prstGeom prst="rect">
            <a:avLst/>
          </a:prstGeom>
        </p:spPr>
      </p:pic>
      <p:pic>
        <p:nvPicPr>
          <p:cNvPr id="5122" name="Picture 2" descr="No Nuts Please… | Green Top School">
            <a:extLst>
              <a:ext uri="{FF2B5EF4-FFF2-40B4-BE49-F238E27FC236}">
                <a16:creationId xmlns:a16="http://schemas.microsoft.com/office/drawing/2014/main" id="{8E46522F-7CDF-4CCA-874E-F71DB7C679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929717" y="1594232"/>
            <a:ext cx="2834283" cy="28454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05 Care Home/School Stick-On Name Clothing Labels For Clothing &amp; Item">
            <a:extLst>
              <a:ext uri="{FF2B5EF4-FFF2-40B4-BE49-F238E27FC236}">
                <a16:creationId xmlns:a16="http://schemas.microsoft.com/office/drawing/2014/main" id="{649120EC-42F8-4F59-93E6-C9B28405B6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772908" y="5451812"/>
            <a:ext cx="3393651" cy="33512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alculating kids' medication dose is rocket science | BabyScience">
            <a:extLst>
              <a:ext uri="{FF2B5EF4-FFF2-40B4-BE49-F238E27FC236}">
                <a16:creationId xmlns:a16="http://schemas.microsoft.com/office/drawing/2014/main" id="{F9D13E09-4266-4CB5-9870-7F0DA5BDEA4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68054" y="1827194"/>
            <a:ext cx="2834283" cy="23619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9852024-2916-49AD-961F-DD6CE7E7CC68}"/>
              </a:ext>
            </a:extLst>
          </p:cNvPr>
          <p:cNvSpPr txBox="1"/>
          <p:nvPr/>
        </p:nvSpPr>
        <p:spPr>
          <a:xfrm>
            <a:off x="6566525" y="4235317"/>
            <a:ext cx="5943600" cy="646331"/>
          </a:xfrm>
          <a:prstGeom prst="rect">
            <a:avLst/>
          </a:prstGeom>
          <a:noFill/>
        </p:spPr>
        <p:txBody>
          <a:bodyPr wrap="square" rtlCol="0">
            <a:spAutoFit/>
          </a:bodyPr>
          <a:lstStyle/>
          <a:p>
            <a:pPr algn="ctr"/>
            <a:r>
              <a:rPr lang="en-GB" dirty="0">
                <a:latin typeface="SassoonPrimaryInfant" pitchFamily="2" charset="0"/>
              </a:rPr>
              <a:t>Please can all medication be signed into school via the main office. No medicine will be accepted on the door. </a:t>
            </a:r>
          </a:p>
        </p:txBody>
      </p:sp>
      <p:sp>
        <p:nvSpPr>
          <p:cNvPr id="30" name="TextBox 29">
            <a:extLst>
              <a:ext uri="{FF2B5EF4-FFF2-40B4-BE49-F238E27FC236}">
                <a16:creationId xmlns:a16="http://schemas.microsoft.com/office/drawing/2014/main" id="{6482897D-44EC-4F95-A25A-48A16B42F29D}"/>
              </a:ext>
            </a:extLst>
          </p:cNvPr>
          <p:cNvSpPr txBox="1"/>
          <p:nvPr/>
        </p:nvSpPr>
        <p:spPr>
          <a:xfrm>
            <a:off x="363550" y="2547833"/>
            <a:ext cx="6049845" cy="1200329"/>
          </a:xfrm>
          <a:prstGeom prst="rect">
            <a:avLst/>
          </a:prstGeom>
          <a:noFill/>
        </p:spPr>
        <p:txBody>
          <a:bodyPr wrap="square" rtlCol="0">
            <a:spAutoFit/>
          </a:bodyPr>
          <a:lstStyle/>
          <a:p>
            <a:pPr algn="ctr"/>
            <a:r>
              <a:rPr lang="en-GB" dirty="0">
                <a:latin typeface="SassoonPrimaryInfant" pitchFamily="2" charset="0"/>
              </a:rPr>
              <a:t>We are a healthy school and only allow water in bottles and healthy lunchboxes. Children can also bring a healthy snack for morning playtime. Please speak to a member of staff if you require support with this.</a:t>
            </a:r>
          </a:p>
        </p:txBody>
      </p:sp>
      <p:sp>
        <p:nvSpPr>
          <p:cNvPr id="31" name="TextBox 30">
            <a:extLst>
              <a:ext uri="{FF2B5EF4-FFF2-40B4-BE49-F238E27FC236}">
                <a16:creationId xmlns:a16="http://schemas.microsoft.com/office/drawing/2014/main" id="{F21C17FE-1ADA-4BC7-BC62-9A0CF4635113}"/>
              </a:ext>
            </a:extLst>
          </p:cNvPr>
          <p:cNvSpPr txBox="1"/>
          <p:nvPr/>
        </p:nvSpPr>
        <p:spPr>
          <a:xfrm>
            <a:off x="12899129" y="8900574"/>
            <a:ext cx="4895458" cy="1200329"/>
          </a:xfrm>
          <a:prstGeom prst="rect">
            <a:avLst/>
          </a:prstGeom>
          <a:noFill/>
        </p:spPr>
        <p:txBody>
          <a:bodyPr wrap="square" rtlCol="0">
            <a:spAutoFit/>
          </a:bodyPr>
          <a:lstStyle/>
          <a:p>
            <a:pPr algn="ctr"/>
            <a:r>
              <a:rPr lang="en-GB" dirty="0">
                <a:latin typeface="SassoonPrimaryInfant" pitchFamily="2" charset="0"/>
              </a:rPr>
              <a:t>All uniform is required to be the same therefore items can be easily swapped or misplaced. Please support us by clearly labelling all items including bottles, hats, coats etc.</a:t>
            </a:r>
          </a:p>
        </p:txBody>
      </p:sp>
      <p:sp>
        <p:nvSpPr>
          <p:cNvPr id="33" name="TextBox 32">
            <a:extLst>
              <a:ext uri="{FF2B5EF4-FFF2-40B4-BE49-F238E27FC236}">
                <a16:creationId xmlns:a16="http://schemas.microsoft.com/office/drawing/2014/main" id="{2079EC73-27B8-4E05-811A-17DBA32A5A55}"/>
              </a:ext>
            </a:extLst>
          </p:cNvPr>
          <p:cNvSpPr txBox="1"/>
          <p:nvPr/>
        </p:nvSpPr>
        <p:spPr>
          <a:xfrm>
            <a:off x="12195259" y="4677247"/>
            <a:ext cx="5943600" cy="646331"/>
          </a:xfrm>
          <a:prstGeom prst="rect">
            <a:avLst/>
          </a:prstGeom>
          <a:noFill/>
        </p:spPr>
        <p:txBody>
          <a:bodyPr wrap="square" rtlCol="0">
            <a:spAutoFit/>
          </a:bodyPr>
          <a:lstStyle/>
          <a:p>
            <a:pPr algn="ctr"/>
            <a:r>
              <a:rPr lang="en-GB" dirty="0">
                <a:latin typeface="SassoonPrimaryInfant" pitchFamily="2" charset="0"/>
              </a:rPr>
              <a:t>We are a nut free setting due to allergies identified. Thank you for your support with this.</a:t>
            </a:r>
          </a:p>
        </p:txBody>
      </p:sp>
      <p:pic>
        <p:nvPicPr>
          <p:cNvPr id="19" name="Picture 18">
            <a:extLst>
              <a:ext uri="{FF2B5EF4-FFF2-40B4-BE49-F238E27FC236}">
                <a16:creationId xmlns:a16="http://schemas.microsoft.com/office/drawing/2014/main" id="{B40C55FC-5021-4CA3-8D8A-EF39B3973B32}"/>
              </a:ext>
            </a:extLst>
          </p:cNvPr>
          <p:cNvPicPr>
            <a:picLocks noChangeAspect="1"/>
          </p:cNvPicPr>
          <p:nvPr/>
        </p:nvPicPr>
        <p:blipFill>
          <a:blip r:embed="rId16"/>
          <a:stretch>
            <a:fillRect/>
          </a:stretch>
        </p:blipFill>
        <p:spPr>
          <a:xfrm>
            <a:off x="7396239" y="6574822"/>
            <a:ext cx="1378021" cy="3626036"/>
          </a:xfrm>
          <a:prstGeom prst="rect">
            <a:avLst/>
          </a:prstGeom>
        </p:spPr>
      </p:pic>
      <p:sp>
        <p:nvSpPr>
          <p:cNvPr id="35" name="TextBox 34">
            <a:extLst>
              <a:ext uri="{FF2B5EF4-FFF2-40B4-BE49-F238E27FC236}">
                <a16:creationId xmlns:a16="http://schemas.microsoft.com/office/drawing/2014/main" id="{61C78076-68FA-4B12-899C-AFD0AB3C01FD}"/>
              </a:ext>
            </a:extLst>
          </p:cNvPr>
          <p:cNvSpPr txBox="1"/>
          <p:nvPr/>
        </p:nvSpPr>
        <p:spPr>
          <a:xfrm>
            <a:off x="7710334" y="7395474"/>
            <a:ext cx="5943600" cy="2308324"/>
          </a:xfrm>
          <a:prstGeom prst="rect">
            <a:avLst/>
          </a:prstGeom>
          <a:noFill/>
        </p:spPr>
        <p:txBody>
          <a:bodyPr wrap="square" rtlCol="0">
            <a:spAutoFit/>
          </a:bodyPr>
          <a:lstStyle/>
          <a:p>
            <a:pPr algn="ctr"/>
            <a:r>
              <a:rPr lang="en-GB" b="1" u="sng" dirty="0">
                <a:latin typeface="SassoonPrimaryInfant" pitchFamily="2" charset="0"/>
              </a:rPr>
              <a:t>EYFS Uniform:</a:t>
            </a:r>
          </a:p>
          <a:p>
            <a:pPr algn="ctr"/>
            <a:endParaRPr lang="en-GB" dirty="0">
              <a:latin typeface="SassoonPrimaryInfant" pitchFamily="2" charset="0"/>
            </a:endParaRPr>
          </a:p>
          <a:p>
            <a:pPr algn="ctr"/>
            <a:r>
              <a:rPr lang="en-GB" dirty="0">
                <a:latin typeface="SassoonPrimaryInfant" pitchFamily="2" charset="0"/>
              </a:rPr>
              <a:t>Black Hoodie</a:t>
            </a:r>
          </a:p>
          <a:p>
            <a:pPr algn="ctr"/>
            <a:r>
              <a:rPr lang="en-GB" dirty="0">
                <a:latin typeface="SassoonPrimaryInfant" pitchFamily="2" charset="0"/>
              </a:rPr>
              <a:t>White Polo Top</a:t>
            </a:r>
          </a:p>
          <a:p>
            <a:pPr algn="ctr"/>
            <a:r>
              <a:rPr lang="en-GB" dirty="0">
                <a:latin typeface="SassoonPrimaryInfant" pitchFamily="2" charset="0"/>
              </a:rPr>
              <a:t>Black Jogging bottoms/ Leggings</a:t>
            </a:r>
          </a:p>
          <a:p>
            <a:pPr algn="ctr"/>
            <a:r>
              <a:rPr lang="en-GB" dirty="0">
                <a:latin typeface="SassoonPrimaryInfant" pitchFamily="2" charset="0"/>
              </a:rPr>
              <a:t>Black shorts or skirt (warmer weather)</a:t>
            </a:r>
          </a:p>
          <a:p>
            <a:pPr algn="ctr"/>
            <a:r>
              <a:rPr lang="en-GB" dirty="0">
                <a:latin typeface="SassoonPrimaryInfant" pitchFamily="2" charset="0"/>
              </a:rPr>
              <a:t>Black Velcro Trainers</a:t>
            </a:r>
          </a:p>
          <a:p>
            <a:pPr algn="ctr"/>
            <a:endParaRPr lang="en-GB" dirty="0">
              <a:latin typeface="SassoonPrimaryInfant" pitchFamily="2" charset="0"/>
            </a:endParaRPr>
          </a:p>
        </p:txBody>
      </p:sp>
      <p:pic>
        <p:nvPicPr>
          <p:cNvPr id="1026" name="Picture 2" descr="smart school uniform | Clothing store in Newcastle under Lyme">
            <a:extLst>
              <a:ext uri="{FF2B5EF4-FFF2-40B4-BE49-F238E27FC236}">
                <a16:creationId xmlns:a16="http://schemas.microsoft.com/office/drawing/2014/main" id="{84AFD067-0A24-4044-8850-F9F4A4F12C7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687428" y="7372178"/>
            <a:ext cx="1015662" cy="10156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0E78025-2CD9-46E5-9559-7412E06AB962}"/>
              </a:ext>
            </a:extLst>
          </p:cNvPr>
          <p:cNvPicPr>
            <a:picLocks noChangeAspect="1"/>
          </p:cNvPicPr>
          <p:nvPr/>
        </p:nvPicPr>
        <p:blipFill>
          <a:blip r:embed="rId18"/>
          <a:stretch>
            <a:fillRect/>
          </a:stretch>
        </p:blipFill>
        <p:spPr>
          <a:xfrm>
            <a:off x="2757714" y="5107157"/>
            <a:ext cx="3568707" cy="2330583"/>
          </a:xfrm>
          <a:prstGeom prst="rect">
            <a:avLst/>
          </a:prstGeom>
        </p:spPr>
      </p:pic>
      <p:sp>
        <p:nvSpPr>
          <p:cNvPr id="9" name="TextBox 8">
            <a:extLst>
              <a:ext uri="{FF2B5EF4-FFF2-40B4-BE49-F238E27FC236}">
                <a16:creationId xmlns:a16="http://schemas.microsoft.com/office/drawing/2014/main" id="{591874A7-B674-4DC7-B42E-BA4A43910670}"/>
              </a:ext>
            </a:extLst>
          </p:cNvPr>
          <p:cNvSpPr txBox="1"/>
          <p:nvPr/>
        </p:nvSpPr>
        <p:spPr>
          <a:xfrm>
            <a:off x="2631321" y="7556843"/>
            <a:ext cx="4134951" cy="646331"/>
          </a:xfrm>
          <a:prstGeom prst="rect">
            <a:avLst/>
          </a:prstGeom>
          <a:noFill/>
        </p:spPr>
        <p:txBody>
          <a:bodyPr wrap="square" rtlCol="0">
            <a:spAutoFit/>
          </a:bodyPr>
          <a:lstStyle/>
          <a:p>
            <a:pPr algn="ctr"/>
            <a:r>
              <a:rPr lang="en-GB" dirty="0">
                <a:latin typeface="SassoonPrimaryType" pitchFamily="2" charset="0"/>
              </a:rPr>
              <a:t>Children are eligible for Universal Free School meals until KSG 2. </a:t>
            </a:r>
          </a:p>
        </p:txBody>
      </p:sp>
    </p:spTree>
    <p:extLst>
      <p:ext uri="{BB962C8B-B14F-4D97-AF65-F5344CB8AC3E}">
        <p14:creationId xmlns:p14="http://schemas.microsoft.com/office/powerpoint/2010/main" val="3869598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3030200" y="342900"/>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marL="0" marR="0" lvl="0" indent="0" algn="ctr" defTabSz="914400" rtl="0" eaLnBrk="1" fontAlgn="auto" latinLnBrk="0" hangingPunct="1">
              <a:lnSpc>
                <a:spcPts val="4135"/>
              </a:lnSpc>
              <a:spcBef>
                <a:spcPts val="0"/>
              </a:spcBef>
              <a:spcAft>
                <a:spcPts val="0"/>
              </a:spcAft>
              <a:buClrTx/>
              <a:buSzTx/>
              <a:buFontTx/>
              <a:buNone/>
              <a:tabLst/>
              <a:defRPr/>
            </a:pPr>
            <a:r>
              <a:rPr kumimoji="0" lang="en-US" sz="3793" b="0" i="0" u="none" strike="noStrike" kern="1200" cap="none" spc="0" normalizeH="0" baseline="0" noProof="0">
                <a:ln>
                  <a:noFill/>
                </a:ln>
                <a:solidFill>
                  <a:srgbClr val="EEF4F4"/>
                </a:solidFill>
                <a:effectLst/>
                <a:uLnTx/>
                <a:uFillTx/>
                <a:latin typeface="Scripter"/>
                <a:ea typeface="+mn-ea"/>
                <a:cs typeface="+mn-cs"/>
              </a:rPr>
              <a:t>2. The World We Live In</a:t>
            </a:r>
          </a:p>
        </p:txBody>
      </p:sp>
      <p:sp>
        <p:nvSpPr>
          <p:cNvPr id="10" name="TextBox 10"/>
          <p:cNvSpPr txBox="1"/>
          <p:nvPr/>
        </p:nvSpPr>
        <p:spPr>
          <a:xfrm>
            <a:off x="5917335" y="100886"/>
            <a:ext cx="5869951" cy="987450"/>
          </a:xfrm>
          <a:prstGeom prst="rect">
            <a:avLst/>
          </a:prstGeom>
        </p:spPr>
        <p:txBody>
          <a:bodyPr wrap="square" lIns="0" tIns="0" rIns="0" bIns="0" rtlCol="0" anchor="t">
            <a:spAutoFit/>
          </a:bodyPr>
          <a:lstStyle/>
          <a:p>
            <a:pPr marL="457200" marR="0" lvl="1" indent="0" algn="ctr" defTabSz="914400" rtl="0" eaLnBrk="1" fontAlgn="auto" latinLnBrk="0" hangingPunct="1">
              <a:lnSpc>
                <a:spcPts val="7720"/>
              </a:lnSpc>
              <a:spcBef>
                <a:spcPts val="0"/>
              </a:spcBef>
              <a:spcAft>
                <a:spcPts val="0"/>
              </a:spcAft>
              <a:buClrTx/>
              <a:buSzTx/>
              <a:buFontTx/>
              <a:buNone/>
              <a:tabLst/>
              <a:defRPr/>
            </a:pPr>
            <a:r>
              <a:rPr kumimoji="0" lang="en-US" sz="7083" b="0" i="0" u="none" strike="noStrike" kern="1200" cap="none" spc="0" normalizeH="0" baseline="0" noProof="0" dirty="0">
                <a:ln>
                  <a:noFill/>
                </a:ln>
                <a:solidFill>
                  <a:srgbClr val="F90303"/>
                </a:solidFill>
                <a:effectLst/>
                <a:uLnTx/>
                <a:uFillTx/>
                <a:latin typeface="Scripter"/>
                <a:ea typeface="+mn-ea"/>
                <a:cs typeface="+mn-cs"/>
              </a:rPr>
              <a:t>newsletter</a:t>
            </a:r>
          </a:p>
        </p:txBody>
      </p:sp>
      <p:sp>
        <p:nvSpPr>
          <p:cNvPr id="11" name="Freeform 6">
            <a:extLst>
              <a:ext uri="{FF2B5EF4-FFF2-40B4-BE49-F238E27FC236}">
                <a16:creationId xmlns:a16="http://schemas.microsoft.com/office/drawing/2014/main" id="{E37ACFFC-5C20-493C-9409-D8C59D716BF4}"/>
              </a:ext>
            </a:extLst>
          </p:cNvPr>
          <p:cNvSpPr/>
          <p:nvPr/>
        </p:nvSpPr>
        <p:spPr>
          <a:xfrm>
            <a:off x="16316638" y="882056"/>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1"/>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2"/>
            <a:stretch>
              <a:fillRect/>
            </a:stretch>
          </a:blipFill>
        </p:spPr>
      </p:sp>
      <p:sp>
        <p:nvSpPr>
          <p:cNvPr id="13" name="TextBox 12">
            <a:extLst>
              <a:ext uri="{FF2B5EF4-FFF2-40B4-BE49-F238E27FC236}">
                <a16:creationId xmlns:a16="http://schemas.microsoft.com/office/drawing/2014/main" id="{13068BCF-4565-4C89-8943-87FBB708DF25}"/>
              </a:ext>
            </a:extLst>
          </p:cNvPr>
          <p:cNvSpPr txBox="1"/>
          <p:nvPr/>
        </p:nvSpPr>
        <p:spPr>
          <a:xfrm>
            <a:off x="10896600" y="9690184"/>
            <a:ext cx="7737648"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prstClr val="black"/>
                </a:solidFill>
                <a:effectLst/>
                <a:uLnTx/>
                <a:uFillTx/>
                <a:latin typeface="Calibri"/>
                <a:ea typeface="+mn-ea"/>
                <a:cs typeface="+mn-cs"/>
                <a:hlinkClick r:id="rId13"/>
              </a:rPr>
              <a:t>https://www.knypersley.staffs.sch.uk/newsletters/</a:t>
            </a:r>
            <a:endParaRPr kumimoji="0" lang="en-GB" sz="27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016FC4E-98EB-4A9B-B983-8A4A1978B0AD}"/>
              </a:ext>
            </a:extLst>
          </p:cNvPr>
          <p:cNvPicPr>
            <a:picLocks noChangeAspect="1"/>
          </p:cNvPicPr>
          <p:nvPr/>
        </p:nvPicPr>
        <p:blipFill>
          <a:blip r:embed="rId14"/>
          <a:stretch>
            <a:fillRect/>
          </a:stretch>
        </p:blipFill>
        <p:spPr>
          <a:xfrm>
            <a:off x="5685384" y="1127671"/>
            <a:ext cx="7344816" cy="8477433"/>
          </a:xfrm>
          <a:prstGeom prst="rect">
            <a:avLst/>
          </a:prstGeom>
        </p:spPr>
      </p:pic>
      <p:sp>
        <p:nvSpPr>
          <p:cNvPr id="16" name="TextBox 8">
            <a:extLst>
              <a:ext uri="{FF2B5EF4-FFF2-40B4-BE49-F238E27FC236}">
                <a16:creationId xmlns:a16="http://schemas.microsoft.com/office/drawing/2014/main" id="{7275BFB1-08DB-4F73-B6DA-E72BAF34B926}"/>
              </a:ext>
            </a:extLst>
          </p:cNvPr>
          <p:cNvSpPr txBox="1"/>
          <p:nvPr/>
        </p:nvSpPr>
        <p:spPr>
          <a:xfrm>
            <a:off x="152400" y="2921886"/>
            <a:ext cx="5532984" cy="5355312"/>
          </a:xfrm>
          <a:prstGeom prst="rect">
            <a:avLst/>
          </a:prstGeom>
        </p:spPr>
        <p:txBody>
          <a:bodyPr wrap="square" lIns="0" tIns="0" rIns="0" bIns="0" rtlCol="0" anchor="t">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3B3B3B"/>
                </a:solidFill>
                <a:effectLst/>
                <a:uLnTx/>
                <a:uFillTx/>
                <a:latin typeface="Halley"/>
                <a:ea typeface="+mn-ea"/>
                <a:cs typeface="+mn-cs"/>
              </a:rPr>
              <a:t>All important information / dates will be on the newsletter. </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3B3B3B"/>
                </a:solidFill>
                <a:effectLst/>
                <a:uLnTx/>
                <a:uFillTx/>
                <a:latin typeface="Halley"/>
                <a:ea typeface="+mn-ea"/>
                <a:cs typeface="+mn-cs"/>
              </a:rPr>
              <a:t>You will be emailed this each Friday.</a:t>
            </a:r>
            <a:endParaRPr kumimoji="0" lang="en-GB" sz="3600" b="1" i="0" u="none" strike="noStrike" kern="1200" cap="none" spc="0" normalizeH="0" baseline="0" noProof="0" dirty="0">
              <a:ln>
                <a:noFill/>
              </a:ln>
              <a:solidFill>
                <a:srgbClr val="FF0000"/>
              </a:solidFill>
              <a:effectLst/>
              <a:uLnTx/>
              <a:uFillTx/>
              <a:latin typeface="Halley"/>
              <a:ea typeface="+mn-ea"/>
              <a:cs typeface="+mn-cs"/>
            </a:endParaRPr>
          </a:p>
        </p:txBody>
      </p:sp>
    </p:spTree>
    <p:extLst>
      <p:ext uri="{BB962C8B-B14F-4D97-AF65-F5344CB8AC3E}">
        <p14:creationId xmlns:p14="http://schemas.microsoft.com/office/powerpoint/2010/main" val="2707949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3030200" y="342900"/>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marL="0" marR="0" lvl="0" indent="0" algn="ctr" defTabSz="914400" rtl="0" eaLnBrk="1" fontAlgn="auto" latinLnBrk="0" hangingPunct="1">
              <a:lnSpc>
                <a:spcPts val="4135"/>
              </a:lnSpc>
              <a:spcBef>
                <a:spcPts val="0"/>
              </a:spcBef>
              <a:spcAft>
                <a:spcPts val="0"/>
              </a:spcAft>
              <a:buClrTx/>
              <a:buSzTx/>
              <a:buFontTx/>
              <a:buNone/>
              <a:tabLst/>
              <a:defRPr/>
            </a:pPr>
            <a:r>
              <a:rPr kumimoji="0" lang="en-US" sz="3793" b="0" i="0" u="none" strike="noStrike" kern="1200" cap="none" spc="0" normalizeH="0" baseline="0" noProof="0">
                <a:ln>
                  <a:noFill/>
                </a:ln>
                <a:solidFill>
                  <a:srgbClr val="EEF4F4"/>
                </a:solidFill>
                <a:effectLst/>
                <a:uLnTx/>
                <a:uFillTx/>
                <a:latin typeface="Scripter"/>
                <a:ea typeface="+mn-ea"/>
                <a:cs typeface="+mn-cs"/>
              </a:rPr>
              <a:t>2. The World We Live In</a:t>
            </a:r>
          </a:p>
        </p:txBody>
      </p:sp>
      <p:sp>
        <p:nvSpPr>
          <p:cNvPr id="8" name="TextBox 8"/>
          <p:cNvSpPr txBox="1"/>
          <p:nvPr/>
        </p:nvSpPr>
        <p:spPr>
          <a:xfrm>
            <a:off x="0" y="3142219"/>
            <a:ext cx="15163800" cy="487056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3B3B3B"/>
                </a:solidFill>
                <a:effectLst/>
                <a:uLnTx/>
                <a:uFillTx/>
                <a:latin typeface="Halley"/>
                <a:ea typeface="+mn-ea"/>
                <a:cs typeface="+mn-cs"/>
              </a:rPr>
              <a:t>We always need help in school. Hearing children read, photocopying, laminating, cutting out, going on visits, in the swimming pool-please speak to a member of staff if you think you would be able to help.</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3B3B3B"/>
              </a:solidFill>
              <a:effectLst/>
              <a:uLnTx/>
              <a:uFillTx/>
              <a:latin typeface="Halley"/>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3B3B3B"/>
                </a:solidFill>
                <a:effectLst/>
                <a:uLnTx/>
                <a:uFillTx/>
                <a:latin typeface="Halley"/>
                <a:ea typeface="+mn-ea"/>
                <a:cs typeface="+mn-cs"/>
              </a:rPr>
              <a:t>Our wonderful </a:t>
            </a:r>
            <a:r>
              <a:rPr kumimoji="0" lang="en-GB" sz="3600" b="1" i="0" u="none" strike="noStrike" kern="1200" cap="none" spc="0" normalizeH="0" baseline="0" noProof="0" dirty="0">
                <a:ln>
                  <a:noFill/>
                </a:ln>
                <a:solidFill>
                  <a:srgbClr val="FF0000"/>
                </a:solidFill>
                <a:effectLst/>
                <a:uLnTx/>
                <a:uFillTx/>
                <a:latin typeface="Halley"/>
                <a:ea typeface="+mn-ea"/>
                <a:cs typeface="+mn-cs"/>
              </a:rPr>
              <a:t>PTFA</a:t>
            </a:r>
            <a:r>
              <a:rPr kumimoji="0" lang="en-GB" sz="3600" b="0" i="0" u="none" strike="noStrike" kern="1200" cap="none" spc="0" normalizeH="0" baseline="0" noProof="0" dirty="0">
                <a:ln>
                  <a:noFill/>
                </a:ln>
                <a:solidFill>
                  <a:srgbClr val="3B3B3B"/>
                </a:solidFill>
                <a:effectLst/>
                <a:uLnTx/>
                <a:uFillTx/>
                <a:latin typeface="Halley"/>
                <a:ea typeface="+mn-ea"/>
                <a:cs typeface="+mn-cs"/>
              </a:rPr>
              <a:t> organise lots of events and raise lots of money for our children-they would welcome new members.</a:t>
            </a:r>
          </a:p>
        </p:txBody>
      </p:sp>
      <p:sp>
        <p:nvSpPr>
          <p:cNvPr id="10" name="TextBox 10"/>
          <p:cNvSpPr txBox="1"/>
          <p:nvPr/>
        </p:nvSpPr>
        <p:spPr>
          <a:xfrm>
            <a:off x="5971404" y="947988"/>
            <a:ext cx="5869951" cy="987450"/>
          </a:xfrm>
          <a:prstGeom prst="rect">
            <a:avLst/>
          </a:prstGeom>
        </p:spPr>
        <p:txBody>
          <a:bodyPr wrap="square" lIns="0" tIns="0" rIns="0" bIns="0" rtlCol="0" anchor="t">
            <a:spAutoFit/>
          </a:bodyPr>
          <a:lstStyle/>
          <a:p>
            <a:pPr marL="457200" marR="0" lvl="1" indent="0" algn="ctr" defTabSz="914400" rtl="0" eaLnBrk="1" fontAlgn="auto" latinLnBrk="0" hangingPunct="1">
              <a:lnSpc>
                <a:spcPts val="7720"/>
              </a:lnSpc>
              <a:spcBef>
                <a:spcPts val="0"/>
              </a:spcBef>
              <a:spcAft>
                <a:spcPts val="0"/>
              </a:spcAft>
              <a:buClrTx/>
              <a:buSzTx/>
              <a:buFontTx/>
              <a:buNone/>
              <a:tabLst/>
              <a:defRPr/>
            </a:pPr>
            <a:r>
              <a:rPr kumimoji="0" lang="en-US" sz="7083" b="0" i="0" u="none" strike="noStrike" kern="1200" cap="none" spc="0" normalizeH="0" baseline="0" noProof="0" dirty="0">
                <a:ln>
                  <a:noFill/>
                </a:ln>
                <a:solidFill>
                  <a:srgbClr val="F90303"/>
                </a:solidFill>
                <a:effectLst/>
                <a:uLnTx/>
                <a:uFillTx/>
                <a:latin typeface="Scripter"/>
                <a:ea typeface="+mn-ea"/>
                <a:cs typeface="+mn-cs"/>
              </a:rPr>
              <a:t>Get involved!</a:t>
            </a:r>
          </a:p>
        </p:txBody>
      </p:sp>
      <p:sp>
        <p:nvSpPr>
          <p:cNvPr id="11" name="Freeform 6">
            <a:extLst>
              <a:ext uri="{FF2B5EF4-FFF2-40B4-BE49-F238E27FC236}">
                <a16:creationId xmlns:a16="http://schemas.microsoft.com/office/drawing/2014/main" id="{E37ACFFC-5C20-493C-9409-D8C59D716BF4}"/>
              </a:ext>
            </a:extLst>
          </p:cNvPr>
          <p:cNvSpPr/>
          <p:nvPr/>
        </p:nvSpPr>
        <p:spPr>
          <a:xfrm>
            <a:off x="16316638" y="882056"/>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1"/>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2"/>
            <a:stretch>
              <a:fillRect/>
            </a:stretch>
          </a:blipFill>
        </p:spPr>
      </p:sp>
      <p:pic>
        <p:nvPicPr>
          <p:cNvPr id="14" name="Picture 13">
            <a:extLst>
              <a:ext uri="{FF2B5EF4-FFF2-40B4-BE49-F238E27FC236}">
                <a16:creationId xmlns:a16="http://schemas.microsoft.com/office/drawing/2014/main" id="{98886731-F0D6-4102-B0FD-4D6CE8F66873}"/>
              </a:ext>
            </a:extLst>
          </p:cNvPr>
          <p:cNvPicPr>
            <a:picLocks noChangeAspect="1"/>
          </p:cNvPicPr>
          <p:nvPr/>
        </p:nvPicPr>
        <p:blipFill>
          <a:blip r:embed="rId13"/>
          <a:stretch>
            <a:fillRect/>
          </a:stretch>
        </p:blipFill>
        <p:spPr>
          <a:xfrm>
            <a:off x="14959601" y="5734704"/>
            <a:ext cx="3242361" cy="3911270"/>
          </a:xfrm>
          <a:prstGeom prst="rect">
            <a:avLst/>
          </a:prstGeom>
        </p:spPr>
      </p:pic>
      <p:pic>
        <p:nvPicPr>
          <p:cNvPr id="15" name="Picture 5" descr="Worsley Bridge PTFA – Worsley Bridge Primary School">
            <a:extLst>
              <a:ext uri="{FF2B5EF4-FFF2-40B4-BE49-F238E27FC236}">
                <a16:creationId xmlns:a16="http://schemas.microsoft.com/office/drawing/2014/main" id="{FDE1FB4F-F376-4FC1-B4B7-275FBE03CB4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06838" y="8590446"/>
            <a:ext cx="4276267" cy="149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397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97114" y="-84546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4082494" y="1656746"/>
            <a:ext cx="10478162"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Information Packs</a:t>
            </a:r>
          </a:p>
        </p:txBody>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6">
            <a:extLst>
              <a:ext uri="{FF2B5EF4-FFF2-40B4-BE49-F238E27FC236}">
                <a16:creationId xmlns:a16="http://schemas.microsoft.com/office/drawing/2014/main" id="{A4E52D76-6E9C-4151-9110-953FDBD09ABE}"/>
              </a:ext>
            </a:extLst>
          </p:cNvPr>
          <p:cNvSpPr txBox="1"/>
          <p:nvPr/>
        </p:nvSpPr>
        <p:spPr>
          <a:xfrm>
            <a:off x="2177143" y="3468783"/>
            <a:ext cx="14209486" cy="4154984"/>
          </a:xfrm>
          <a:prstGeom prst="rect">
            <a:avLst/>
          </a:prstGeom>
          <a:noFill/>
        </p:spPr>
        <p:txBody>
          <a:bodyPr wrap="square" rtlCol="0">
            <a:spAutoFit/>
          </a:bodyPr>
          <a:lstStyle/>
          <a:p>
            <a:pPr algn="ctr"/>
            <a:r>
              <a:rPr lang="en-GB" sz="4400" dirty="0">
                <a:latin typeface="SassoonPrimaryInfant" pitchFamily="2" charset="0"/>
              </a:rPr>
              <a:t>Please ensure that before June 19</a:t>
            </a:r>
            <a:r>
              <a:rPr lang="en-GB" sz="4400" baseline="30000" dirty="0">
                <a:latin typeface="SassoonPrimaryInfant" pitchFamily="2" charset="0"/>
              </a:rPr>
              <a:t>th</a:t>
            </a:r>
            <a:r>
              <a:rPr lang="en-GB" sz="4400" dirty="0">
                <a:latin typeface="SassoonPrimaryInfant" pitchFamily="2" charset="0"/>
              </a:rPr>
              <a:t> (Transition Day) you have returned forms within the ‘Welcome To Pack’ that you will be given tonight. </a:t>
            </a:r>
          </a:p>
          <a:p>
            <a:pPr algn="ctr"/>
            <a:endParaRPr lang="en-GB" sz="4400" dirty="0">
              <a:latin typeface="SassoonPrimaryInfant" pitchFamily="2" charset="0"/>
            </a:endParaRPr>
          </a:p>
          <a:p>
            <a:pPr algn="ctr"/>
            <a:r>
              <a:rPr lang="en-GB" sz="4400" dirty="0">
                <a:latin typeface="SassoonPrimaryInfant" pitchFamily="2" charset="0"/>
              </a:rPr>
              <a:t>This is to ensure that we have all details to support your child to stay independently for the session.</a:t>
            </a:r>
          </a:p>
        </p:txBody>
      </p:sp>
    </p:spTree>
    <p:extLst>
      <p:ext uri="{BB962C8B-B14F-4D97-AF65-F5344CB8AC3E}">
        <p14:creationId xmlns:p14="http://schemas.microsoft.com/office/powerpoint/2010/main" val="380405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C001"/>
        </a:solidFill>
        <a:effectLst/>
      </p:bgPr>
    </p:bg>
    <p:spTree>
      <p:nvGrpSpPr>
        <p:cNvPr id="1" name=""/>
        <p:cNvGrpSpPr/>
        <p:nvPr/>
      </p:nvGrpSpPr>
      <p:grpSpPr>
        <a:xfrm>
          <a:off x="0" y="0"/>
          <a:ext cx="0" cy="0"/>
          <a:chOff x="0" y="0"/>
          <a:chExt cx="0" cy="0"/>
        </a:xfrm>
      </p:grpSpPr>
      <p:sp>
        <p:nvSpPr>
          <p:cNvPr id="2" name="Freeform 2"/>
          <p:cNvSpPr/>
          <p:nvPr/>
        </p:nvSpPr>
        <p:spPr>
          <a:xfrm rot="185557">
            <a:off x="2584944" y="1765586"/>
            <a:ext cx="13118112" cy="6755828"/>
          </a:xfrm>
          <a:custGeom>
            <a:avLst/>
            <a:gdLst/>
            <a:ahLst/>
            <a:cxnLst/>
            <a:rect l="l" t="t" r="r" b="b"/>
            <a:pathLst>
              <a:path w="13118112" h="6755828">
                <a:moveTo>
                  <a:pt x="0" y="0"/>
                </a:moveTo>
                <a:lnTo>
                  <a:pt x="13118112" y="0"/>
                </a:lnTo>
                <a:lnTo>
                  <a:pt x="13118112" y="6755828"/>
                </a:lnTo>
                <a:lnTo>
                  <a:pt x="0" y="67558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0086">
            <a:off x="1956461" y="1405474"/>
            <a:ext cx="4321351" cy="879984"/>
          </a:xfrm>
          <a:custGeom>
            <a:avLst/>
            <a:gdLst/>
            <a:ahLst/>
            <a:cxnLst/>
            <a:rect l="l" t="t" r="r" b="b"/>
            <a:pathLst>
              <a:path w="4321351" h="879984">
                <a:moveTo>
                  <a:pt x="0" y="0"/>
                </a:moveTo>
                <a:lnTo>
                  <a:pt x="4321350" y="0"/>
                </a:lnTo>
                <a:lnTo>
                  <a:pt x="4321350" y="879984"/>
                </a:lnTo>
                <a:lnTo>
                  <a:pt x="0" y="879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4667897" y="3605342"/>
            <a:ext cx="7467789" cy="1761692"/>
          </a:xfrm>
          <a:prstGeom prst="rect">
            <a:avLst/>
          </a:prstGeom>
        </p:spPr>
        <p:txBody>
          <a:bodyPr lIns="0" tIns="0" rIns="0" bIns="0" rtlCol="0" anchor="t">
            <a:spAutoFit/>
          </a:bodyPr>
          <a:lstStyle/>
          <a:p>
            <a:pPr algn="ctr">
              <a:lnSpc>
                <a:spcPts val="13210"/>
              </a:lnSpc>
            </a:pPr>
            <a:r>
              <a:rPr lang="en-US" sz="10568">
                <a:solidFill>
                  <a:srgbClr val="EEF4F4"/>
                </a:solidFill>
                <a:latin typeface="Scripter"/>
              </a:rPr>
              <a:t>Thank You!</a:t>
            </a:r>
          </a:p>
        </p:txBody>
      </p:sp>
      <p:sp>
        <p:nvSpPr>
          <p:cNvPr id="6" name="TextBox 6"/>
          <p:cNvSpPr txBox="1"/>
          <p:nvPr/>
        </p:nvSpPr>
        <p:spPr>
          <a:xfrm>
            <a:off x="5350051" y="5262259"/>
            <a:ext cx="6103482" cy="3018775"/>
          </a:xfrm>
          <a:prstGeom prst="rect">
            <a:avLst/>
          </a:prstGeom>
        </p:spPr>
        <p:txBody>
          <a:bodyPr lIns="0" tIns="0" rIns="0" bIns="0" rtlCol="0" anchor="t">
            <a:spAutoFit/>
          </a:bodyPr>
          <a:lstStyle/>
          <a:p>
            <a:pPr algn="ctr">
              <a:lnSpc>
                <a:spcPts val="4777"/>
              </a:lnSpc>
            </a:pPr>
            <a:r>
              <a:rPr lang="en-US" sz="3700" dirty="0">
                <a:solidFill>
                  <a:srgbClr val="EEF4F4"/>
                </a:solidFill>
                <a:latin typeface="Halley"/>
              </a:rPr>
              <a:t>Miss Massey</a:t>
            </a:r>
          </a:p>
          <a:p>
            <a:pPr algn="ctr">
              <a:lnSpc>
                <a:spcPts val="4777"/>
              </a:lnSpc>
            </a:pPr>
            <a:r>
              <a:rPr lang="en-US" sz="3700">
                <a:solidFill>
                  <a:srgbClr val="EEF4F4"/>
                </a:solidFill>
                <a:latin typeface="Halley"/>
              </a:rPr>
              <a:t>Miss Shields</a:t>
            </a:r>
            <a:endParaRPr lang="en-US" sz="3700" dirty="0">
              <a:solidFill>
                <a:srgbClr val="EEF4F4"/>
              </a:solidFill>
              <a:latin typeface="Halley"/>
            </a:endParaRPr>
          </a:p>
          <a:p>
            <a:pPr algn="ctr">
              <a:lnSpc>
                <a:spcPts val="4777"/>
              </a:lnSpc>
            </a:pPr>
            <a:r>
              <a:rPr lang="en-US" sz="3700" dirty="0">
                <a:solidFill>
                  <a:srgbClr val="EEF4F4"/>
                </a:solidFill>
                <a:latin typeface="Halley"/>
              </a:rPr>
              <a:t>Miss Lunn</a:t>
            </a:r>
          </a:p>
          <a:p>
            <a:pPr algn="ctr">
              <a:lnSpc>
                <a:spcPts val="4777"/>
              </a:lnSpc>
            </a:pPr>
            <a:r>
              <a:rPr lang="en-US" sz="3700" dirty="0" err="1">
                <a:solidFill>
                  <a:srgbClr val="EEF4F4"/>
                </a:solidFill>
                <a:latin typeface="Halley"/>
              </a:rPr>
              <a:t>Mrs</a:t>
            </a:r>
            <a:r>
              <a:rPr lang="en-US" sz="3700" dirty="0">
                <a:solidFill>
                  <a:srgbClr val="EEF4F4"/>
                </a:solidFill>
                <a:latin typeface="Halley"/>
              </a:rPr>
              <a:t> Court</a:t>
            </a:r>
          </a:p>
          <a:p>
            <a:pPr algn="ctr">
              <a:lnSpc>
                <a:spcPts val="4777"/>
              </a:lnSpc>
            </a:pPr>
            <a:r>
              <a:rPr lang="en-US" sz="3700" dirty="0" err="1">
                <a:solidFill>
                  <a:srgbClr val="EEF4F4"/>
                </a:solidFill>
                <a:latin typeface="Halley"/>
              </a:rPr>
              <a:t>Mrs</a:t>
            </a:r>
            <a:r>
              <a:rPr lang="en-US" sz="3700" dirty="0">
                <a:solidFill>
                  <a:srgbClr val="EEF4F4"/>
                </a:solidFill>
                <a:latin typeface="Halley"/>
              </a:rPr>
              <a:t> Barker </a:t>
            </a:r>
          </a:p>
        </p:txBody>
      </p:sp>
      <p:sp>
        <p:nvSpPr>
          <p:cNvPr id="7" name="Freeform 7"/>
          <p:cNvSpPr/>
          <p:nvPr/>
        </p:nvSpPr>
        <p:spPr>
          <a:xfrm>
            <a:off x="15875743" y="3651635"/>
            <a:ext cx="566053" cy="566053"/>
          </a:xfrm>
          <a:custGeom>
            <a:avLst/>
            <a:gdLst/>
            <a:ahLst/>
            <a:cxnLst/>
            <a:rect l="l" t="t" r="r" b="b"/>
            <a:pathLst>
              <a:path w="566053" h="566053">
                <a:moveTo>
                  <a:pt x="0" y="0"/>
                </a:moveTo>
                <a:lnTo>
                  <a:pt x="566053" y="0"/>
                </a:lnTo>
                <a:lnTo>
                  <a:pt x="566053" y="566054"/>
                </a:lnTo>
                <a:lnTo>
                  <a:pt x="0" y="566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2358388" y="5665119"/>
            <a:ext cx="566053" cy="566053"/>
          </a:xfrm>
          <a:custGeom>
            <a:avLst/>
            <a:gdLst/>
            <a:ahLst/>
            <a:cxnLst/>
            <a:rect l="l" t="t" r="r" b="b"/>
            <a:pathLst>
              <a:path w="566053" h="566053">
                <a:moveTo>
                  <a:pt x="0" y="0"/>
                </a:moveTo>
                <a:lnTo>
                  <a:pt x="566053" y="0"/>
                </a:lnTo>
                <a:lnTo>
                  <a:pt x="566053" y="566054"/>
                </a:lnTo>
                <a:lnTo>
                  <a:pt x="0" y="566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179719" y="8815178"/>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1844365" y="-2252469"/>
            <a:ext cx="6904034" cy="6814857"/>
          </a:xfrm>
          <a:custGeom>
            <a:avLst/>
            <a:gdLst/>
            <a:ahLst/>
            <a:cxnLst/>
            <a:rect l="l" t="t" r="r" b="b"/>
            <a:pathLst>
              <a:path w="6904034" h="6814857">
                <a:moveTo>
                  <a:pt x="0" y="0"/>
                </a:moveTo>
                <a:lnTo>
                  <a:pt x="6904034" y="0"/>
                </a:lnTo>
                <a:lnTo>
                  <a:pt x="6904034" y="6814857"/>
                </a:lnTo>
                <a:lnTo>
                  <a:pt x="0" y="68148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a:off x="14164255" y="-459299"/>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flipV="1">
            <a:off x="0" y="5230024"/>
            <a:ext cx="5568122" cy="5085551"/>
          </a:xfrm>
          <a:custGeom>
            <a:avLst/>
            <a:gdLst/>
            <a:ahLst/>
            <a:cxnLst/>
            <a:rect l="l" t="t" r="r" b="b"/>
            <a:pathLst>
              <a:path w="5568122" h="5085551">
                <a:moveTo>
                  <a:pt x="5568122" y="5085551"/>
                </a:moveTo>
                <a:lnTo>
                  <a:pt x="0" y="5085551"/>
                </a:lnTo>
                <a:lnTo>
                  <a:pt x="0" y="0"/>
                </a:lnTo>
                <a:lnTo>
                  <a:pt x="5568122" y="0"/>
                </a:lnTo>
                <a:lnTo>
                  <a:pt x="5568122" y="508555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1063149">
            <a:off x="12274208" y="5449639"/>
            <a:ext cx="3363622" cy="3192383"/>
          </a:xfrm>
          <a:custGeom>
            <a:avLst/>
            <a:gdLst/>
            <a:ahLst/>
            <a:cxnLst/>
            <a:rect l="l" t="t" r="r" b="b"/>
            <a:pathLst>
              <a:path w="3363622" h="3192383">
                <a:moveTo>
                  <a:pt x="0" y="0"/>
                </a:moveTo>
                <a:lnTo>
                  <a:pt x="3363622" y="0"/>
                </a:lnTo>
                <a:lnTo>
                  <a:pt x="3363622" y="3192384"/>
                </a:lnTo>
                <a:lnTo>
                  <a:pt x="0" y="31923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2075453" flipH="1">
            <a:off x="181699" y="-455680"/>
            <a:ext cx="3500048" cy="5147130"/>
          </a:xfrm>
          <a:custGeom>
            <a:avLst/>
            <a:gdLst/>
            <a:ahLst/>
            <a:cxnLst/>
            <a:rect l="l" t="t" r="r" b="b"/>
            <a:pathLst>
              <a:path w="3500048" h="5147130">
                <a:moveTo>
                  <a:pt x="3500048" y="0"/>
                </a:moveTo>
                <a:lnTo>
                  <a:pt x="0" y="0"/>
                </a:lnTo>
                <a:lnTo>
                  <a:pt x="0" y="5147130"/>
                </a:lnTo>
                <a:lnTo>
                  <a:pt x="3500048" y="5147130"/>
                </a:lnTo>
                <a:lnTo>
                  <a:pt x="350004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1498272">
            <a:off x="15318604" y="8585673"/>
            <a:ext cx="3413156" cy="2289917"/>
          </a:xfrm>
          <a:custGeom>
            <a:avLst/>
            <a:gdLst/>
            <a:ahLst/>
            <a:cxnLst/>
            <a:rect l="l" t="t" r="r" b="b"/>
            <a:pathLst>
              <a:path w="3413156" h="2289917">
                <a:moveTo>
                  <a:pt x="0" y="0"/>
                </a:moveTo>
                <a:lnTo>
                  <a:pt x="3413156" y="0"/>
                </a:lnTo>
                <a:lnTo>
                  <a:pt x="3413156" y="2289917"/>
                </a:lnTo>
                <a:lnTo>
                  <a:pt x="0" y="22899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TextBox 7"/>
          <p:cNvSpPr txBox="1"/>
          <p:nvPr/>
        </p:nvSpPr>
        <p:spPr>
          <a:xfrm>
            <a:off x="4182254" y="1798031"/>
            <a:ext cx="11403399" cy="8922314"/>
          </a:xfrm>
          <a:prstGeom prst="rect">
            <a:avLst/>
          </a:prstGeom>
        </p:spPr>
        <p:txBody>
          <a:bodyPr lIns="0" tIns="0" rIns="0" bIns="0" rtlCol="0" anchor="t">
            <a:spAutoFit/>
          </a:bodyPr>
          <a:lstStyle/>
          <a:p>
            <a:pPr algn="ctr"/>
            <a:r>
              <a:rPr lang="en-US" sz="4800" dirty="0">
                <a:solidFill>
                  <a:srgbClr val="3B3B3B"/>
                </a:solidFill>
                <a:latin typeface="Halley"/>
              </a:rPr>
              <a:t>http://knypersley.staffs.sch.uk/</a:t>
            </a:r>
          </a:p>
          <a:p>
            <a:pPr algn="l"/>
            <a:r>
              <a:rPr lang="en-US" sz="4800" dirty="0">
                <a:solidFill>
                  <a:srgbClr val="3B3B3B"/>
                </a:solidFill>
                <a:latin typeface="Halley"/>
              </a:rPr>
              <a:t>Policies</a:t>
            </a:r>
          </a:p>
          <a:p>
            <a:pPr algn="l"/>
            <a:r>
              <a:rPr lang="en-US" sz="4800" dirty="0">
                <a:solidFill>
                  <a:srgbClr val="3B3B3B"/>
                </a:solidFill>
                <a:latin typeface="Halley"/>
              </a:rPr>
              <a:t>Newsletter - Online/ via Arbor (paper copies available via the school office).</a:t>
            </a:r>
          </a:p>
          <a:p>
            <a:pPr algn="l"/>
            <a:r>
              <a:rPr lang="en-US" sz="4800" dirty="0">
                <a:solidFill>
                  <a:srgbClr val="3B3B3B"/>
                </a:solidFill>
                <a:latin typeface="Halley"/>
              </a:rPr>
              <a:t>E-Safety Guidance</a:t>
            </a:r>
          </a:p>
          <a:p>
            <a:pPr algn="l"/>
            <a:r>
              <a:rPr lang="en-US" sz="4800" dirty="0">
                <a:solidFill>
                  <a:srgbClr val="3B3B3B"/>
                </a:solidFill>
                <a:latin typeface="Halley"/>
              </a:rPr>
              <a:t>Safeguarding page</a:t>
            </a:r>
          </a:p>
          <a:p>
            <a:pPr algn="l"/>
            <a:r>
              <a:rPr lang="en-US" sz="4800" dirty="0">
                <a:solidFill>
                  <a:srgbClr val="3B3B3B"/>
                </a:solidFill>
                <a:latin typeface="Halley"/>
              </a:rPr>
              <a:t>PTFA information</a:t>
            </a:r>
          </a:p>
          <a:p>
            <a:pPr algn="l"/>
            <a:r>
              <a:rPr lang="en-US" sz="4800" dirty="0">
                <a:solidFill>
                  <a:srgbClr val="3B3B3B"/>
                </a:solidFill>
                <a:latin typeface="Halley"/>
              </a:rPr>
              <a:t>School Calendar</a:t>
            </a:r>
          </a:p>
          <a:p>
            <a:pPr algn="l"/>
            <a:r>
              <a:rPr lang="en-US" sz="4800" dirty="0">
                <a:solidFill>
                  <a:srgbClr val="3B3B3B"/>
                </a:solidFill>
                <a:latin typeface="Halley"/>
              </a:rPr>
              <a:t>Uniform </a:t>
            </a:r>
          </a:p>
          <a:p>
            <a:pPr algn="l"/>
            <a:r>
              <a:rPr lang="en-US" sz="4800" dirty="0">
                <a:solidFill>
                  <a:srgbClr val="3B3B3B"/>
                </a:solidFill>
                <a:latin typeface="Halley"/>
              </a:rPr>
              <a:t>Lunch menu </a:t>
            </a:r>
          </a:p>
          <a:p>
            <a:pPr algn="l"/>
            <a:r>
              <a:rPr lang="en-US" sz="4800" dirty="0">
                <a:solidFill>
                  <a:srgbClr val="3B3B3B"/>
                </a:solidFill>
                <a:latin typeface="Halley"/>
              </a:rPr>
              <a:t>Clubs </a:t>
            </a:r>
          </a:p>
          <a:p>
            <a:pPr algn="l">
              <a:lnSpc>
                <a:spcPts val="7121"/>
              </a:lnSpc>
            </a:pPr>
            <a:endParaRPr lang="en-US" sz="4451" dirty="0">
              <a:solidFill>
                <a:srgbClr val="3B3B3B"/>
              </a:solidFill>
              <a:latin typeface="Halley"/>
            </a:endParaRPr>
          </a:p>
        </p:txBody>
      </p:sp>
      <p:sp>
        <p:nvSpPr>
          <p:cNvPr id="8" name="TextBox 8"/>
          <p:cNvSpPr txBox="1"/>
          <p:nvPr/>
        </p:nvSpPr>
        <p:spPr>
          <a:xfrm>
            <a:off x="5568663" y="465572"/>
            <a:ext cx="7860364" cy="1486535"/>
          </a:xfrm>
          <a:prstGeom prst="rect">
            <a:avLst/>
          </a:prstGeom>
        </p:spPr>
        <p:txBody>
          <a:bodyPr lIns="0" tIns="0" rIns="0" bIns="0" rtlCol="0" anchor="t">
            <a:spAutoFit/>
          </a:bodyPr>
          <a:lstStyle/>
          <a:p>
            <a:pPr algn="ctr">
              <a:lnSpc>
                <a:spcPts val="11124"/>
              </a:lnSpc>
            </a:pPr>
            <a:r>
              <a:rPr lang="en-US" sz="8899" dirty="0">
                <a:solidFill>
                  <a:srgbClr val="F90303"/>
                </a:solidFill>
                <a:latin typeface="Scripter"/>
              </a:rPr>
              <a:t>School Website</a:t>
            </a:r>
          </a:p>
        </p:txBody>
      </p:sp>
      <p:sp>
        <p:nvSpPr>
          <p:cNvPr id="9" name="Freeform 9"/>
          <p:cNvSpPr/>
          <p:nvPr/>
        </p:nvSpPr>
        <p:spPr>
          <a:xfrm>
            <a:off x="1280541" y="4075936"/>
            <a:ext cx="651182" cy="937566"/>
          </a:xfrm>
          <a:custGeom>
            <a:avLst/>
            <a:gdLst/>
            <a:ahLst/>
            <a:cxnLst/>
            <a:rect l="l" t="t" r="r" b="b"/>
            <a:pathLst>
              <a:path w="651182" h="937566">
                <a:moveTo>
                  <a:pt x="0" y="0"/>
                </a:moveTo>
                <a:lnTo>
                  <a:pt x="651182" y="0"/>
                </a:lnTo>
                <a:lnTo>
                  <a:pt x="651182" y="937565"/>
                </a:lnTo>
                <a:lnTo>
                  <a:pt x="0" y="9375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rot="288675">
            <a:off x="10101977" y="3467776"/>
            <a:ext cx="7228614" cy="3351448"/>
          </a:xfrm>
          <a:custGeom>
            <a:avLst/>
            <a:gdLst/>
            <a:ahLst/>
            <a:cxnLst/>
            <a:rect l="l" t="t" r="r" b="b"/>
            <a:pathLst>
              <a:path w="7228614" h="3351448">
                <a:moveTo>
                  <a:pt x="0" y="0"/>
                </a:moveTo>
                <a:lnTo>
                  <a:pt x="7228614" y="0"/>
                </a:lnTo>
                <a:lnTo>
                  <a:pt x="7228614" y="3351448"/>
                </a:lnTo>
                <a:lnTo>
                  <a:pt x="0" y="3351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887217" y="-779153"/>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flipH="1" flipV="1">
            <a:off x="0" y="5230024"/>
            <a:ext cx="5568122" cy="5085551"/>
          </a:xfrm>
          <a:custGeom>
            <a:avLst/>
            <a:gdLst/>
            <a:ahLst/>
            <a:cxnLst/>
            <a:rect l="l" t="t" r="r" b="b"/>
            <a:pathLst>
              <a:path w="5568122" h="5085551">
                <a:moveTo>
                  <a:pt x="5568122" y="5085551"/>
                </a:moveTo>
                <a:lnTo>
                  <a:pt x="0" y="5085551"/>
                </a:lnTo>
                <a:lnTo>
                  <a:pt x="0" y="0"/>
                </a:lnTo>
                <a:lnTo>
                  <a:pt x="5568122" y="0"/>
                </a:lnTo>
                <a:lnTo>
                  <a:pt x="5568122" y="5085551"/>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498272">
            <a:off x="15894399" y="8113341"/>
            <a:ext cx="3413156" cy="2289917"/>
          </a:xfrm>
          <a:custGeom>
            <a:avLst/>
            <a:gdLst/>
            <a:ahLst/>
            <a:cxnLst/>
            <a:rect l="l" t="t" r="r" b="b"/>
            <a:pathLst>
              <a:path w="3413156" h="2289917">
                <a:moveTo>
                  <a:pt x="0" y="0"/>
                </a:moveTo>
                <a:lnTo>
                  <a:pt x="3413156" y="0"/>
                </a:lnTo>
                <a:lnTo>
                  <a:pt x="3413156" y="2289918"/>
                </a:lnTo>
                <a:lnTo>
                  <a:pt x="0" y="2289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7875657" y="3961681"/>
            <a:ext cx="2428885" cy="2428885"/>
          </a:xfrm>
          <a:custGeom>
            <a:avLst/>
            <a:gdLst/>
            <a:ahLst/>
            <a:cxnLst/>
            <a:rect l="l" t="t" r="r" b="b"/>
            <a:pathLst>
              <a:path w="2428885" h="2428885">
                <a:moveTo>
                  <a:pt x="0" y="0"/>
                </a:moveTo>
                <a:lnTo>
                  <a:pt x="2428885" y="0"/>
                </a:lnTo>
                <a:lnTo>
                  <a:pt x="2428885" y="2428885"/>
                </a:lnTo>
                <a:lnTo>
                  <a:pt x="0" y="24288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337879" y="3534227"/>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248471">
            <a:off x="1349435" y="3801980"/>
            <a:ext cx="2869253" cy="484186"/>
          </a:xfrm>
          <a:custGeom>
            <a:avLst/>
            <a:gdLst/>
            <a:ahLst/>
            <a:cxnLst/>
            <a:rect l="l" t="t" r="r" b="b"/>
            <a:pathLst>
              <a:path w="2869253" h="484186">
                <a:moveTo>
                  <a:pt x="0" y="0"/>
                </a:moveTo>
                <a:lnTo>
                  <a:pt x="2869252" y="0"/>
                </a:lnTo>
                <a:lnTo>
                  <a:pt x="2869252" y="484186"/>
                </a:lnTo>
                <a:lnTo>
                  <a:pt x="0" y="4841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TextBox 11"/>
          <p:cNvSpPr txBox="1"/>
          <p:nvPr/>
        </p:nvSpPr>
        <p:spPr>
          <a:xfrm>
            <a:off x="5288909" y="263161"/>
            <a:ext cx="7860364" cy="1486535"/>
          </a:xfrm>
          <a:prstGeom prst="rect">
            <a:avLst/>
          </a:prstGeom>
        </p:spPr>
        <p:txBody>
          <a:bodyPr lIns="0" tIns="0" rIns="0" bIns="0" rtlCol="0" anchor="t">
            <a:spAutoFit/>
          </a:bodyPr>
          <a:lstStyle/>
          <a:p>
            <a:pPr algn="ctr">
              <a:lnSpc>
                <a:spcPts val="11124"/>
              </a:lnSpc>
            </a:pPr>
            <a:r>
              <a:rPr lang="en-US" sz="8899" dirty="0">
                <a:solidFill>
                  <a:srgbClr val="F90303"/>
                </a:solidFill>
                <a:latin typeface="Scripter"/>
              </a:rPr>
              <a:t>Communication</a:t>
            </a:r>
          </a:p>
        </p:txBody>
      </p:sp>
      <p:sp>
        <p:nvSpPr>
          <p:cNvPr id="12" name="TextBox 12"/>
          <p:cNvSpPr txBox="1"/>
          <p:nvPr/>
        </p:nvSpPr>
        <p:spPr>
          <a:xfrm>
            <a:off x="2400274" y="1365648"/>
            <a:ext cx="13637634" cy="2140407"/>
          </a:xfrm>
          <a:prstGeom prst="rect">
            <a:avLst/>
          </a:prstGeom>
        </p:spPr>
        <p:txBody>
          <a:bodyPr lIns="0" tIns="0" rIns="0" bIns="0" rtlCol="0" anchor="t">
            <a:spAutoFit/>
          </a:bodyPr>
          <a:lstStyle/>
          <a:p>
            <a:pPr algn="ctr">
              <a:lnSpc>
                <a:spcPts val="5541"/>
              </a:lnSpc>
            </a:pPr>
            <a:r>
              <a:rPr lang="en-US" sz="3463">
                <a:solidFill>
                  <a:srgbClr val="3B3B3B"/>
                </a:solidFill>
                <a:latin typeface="Halley"/>
              </a:rPr>
              <a:t>We value your communication and feel that it is important that everyone feels heard and valued within our school community.</a:t>
            </a:r>
          </a:p>
          <a:p>
            <a:pPr algn="ctr">
              <a:lnSpc>
                <a:spcPts val="5541"/>
              </a:lnSpc>
            </a:pPr>
            <a:r>
              <a:rPr lang="en-US" sz="3463">
                <a:solidFill>
                  <a:srgbClr val="3B3B3B"/>
                </a:solidFill>
                <a:latin typeface="Halley"/>
              </a:rPr>
              <a:t>Below is an outline our the channels of communication within our school:</a:t>
            </a:r>
          </a:p>
        </p:txBody>
      </p:sp>
      <p:sp>
        <p:nvSpPr>
          <p:cNvPr id="13" name="TextBox 13"/>
          <p:cNvSpPr txBox="1"/>
          <p:nvPr/>
        </p:nvSpPr>
        <p:spPr>
          <a:xfrm rot="-183985">
            <a:off x="1683733" y="3544702"/>
            <a:ext cx="2018073" cy="791015"/>
          </a:xfrm>
          <a:prstGeom prst="rect">
            <a:avLst/>
          </a:prstGeom>
        </p:spPr>
        <p:txBody>
          <a:bodyPr lIns="0" tIns="0" rIns="0" bIns="0" rtlCol="0" anchor="t">
            <a:spAutoFit/>
          </a:bodyPr>
          <a:lstStyle/>
          <a:p>
            <a:pPr algn="ctr">
              <a:lnSpc>
                <a:spcPts val="6022"/>
              </a:lnSpc>
            </a:pPr>
            <a:r>
              <a:rPr lang="en-US" sz="3763">
                <a:solidFill>
                  <a:srgbClr val="3B3B3B"/>
                </a:solidFill>
                <a:latin typeface="Halley"/>
              </a:rPr>
              <a:t>Arbor</a:t>
            </a:r>
          </a:p>
        </p:txBody>
      </p:sp>
      <p:sp>
        <p:nvSpPr>
          <p:cNvPr id="14" name="Freeform 14"/>
          <p:cNvSpPr/>
          <p:nvPr/>
        </p:nvSpPr>
        <p:spPr>
          <a:xfrm rot="287171">
            <a:off x="12622015" y="3674984"/>
            <a:ext cx="3397896" cy="573395"/>
          </a:xfrm>
          <a:custGeom>
            <a:avLst/>
            <a:gdLst/>
            <a:ahLst/>
            <a:cxnLst/>
            <a:rect l="l" t="t" r="r" b="b"/>
            <a:pathLst>
              <a:path w="3397896" h="573395">
                <a:moveTo>
                  <a:pt x="0" y="0"/>
                </a:moveTo>
                <a:lnTo>
                  <a:pt x="3397896" y="0"/>
                </a:lnTo>
                <a:lnTo>
                  <a:pt x="3397896" y="573394"/>
                </a:lnTo>
                <a:lnTo>
                  <a:pt x="0" y="5733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TextBox 15"/>
          <p:cNvSpPr txBox="1"/>
          <p:nvPr/>
        </p:nvSpPr>
        <p:spPr>
          <a:xfrm rot="313584">
            <a:off x="12845074" y="3520605"/>
            <a:ext cx="2968381" cy="692376"/>
          </a:xfrm>
          <a:prstGeom prst="rect">
            <a:avLst/>
          </a:prstGeom>
        </p:spPr>
        <p:txBody>
          <a:bodyPr lIns="0" tIns="0" rIns="0" bIns="0" rtlCol="0" anchor="t">
            <a:spAutoFit/>
          </a:bodyPr>
          <a:lstStyle/>
          <a:p>
            <a:pPr algn="ctr">
              <a:lnSpc>
                <a:spcPts val="5284"/>
              </a:lnSpc>
            </a:pPr>
            <a:r>
              <a:rPr lang="en-US" sz="3302">
                <a:solidFill>
                  <a:srgbClr val="3B3B3B"/>
                </a:solidFill>
                <a:latin typeface="Halley"/>
              </a:rPr>
              <a:t>Weekly Drop-in</a:t>
            </a:r>
          </a:p>
        </p:txBody>
      </p:sp>
      <p:sp>
        <p:nvSpPr>
          <p:cNvPr id="16" name="Freeform 16"/>
          <p:cNvSpPr/>
          <p:nvPr/>
        </p:nvSpPr>
        <p:spPr>
          <a:xfrm rot="288675">
            <a:off x="2529619" y="6623181"/>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141851">
            <a:off x="5735724" y="6949890"/>
            <a:ext cx="3397896" cy="573395"/>
          </a:xfrm>
          <a:custGeom>
            <a:avLst/>
            <a:gdLst/>
            <a:ahLst/>
            <a:cxnLst/>
            <a:rect l="l" t="t" r="r" b="b"/>
            <a:pathLst>
              <a:path w="3397896" h="573395">
                <a:moveTo>
                  <a:pt x="0" y="0"/>
                </a:moveTo>
                <a:lnTo>
                  <a:pt x="3397896" y="0"/>
                </a:lnTo>
                <a:lnTo>
                  <a:pt x="3397896" y="573395"/>
                </a:lnTo>
                <a:lnTo>
                  <a:pt x="0" y="5733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TextBox 18"/>
          <p:cNvSpPr txBox="1"/>
          <p:nvPr/>
        </p:nvSpPr>
        <p:spPr>
          <a:xfrm rot="135147">
            <a:off x="6158455" y="6754940"/>
            <a:ext cx="2559747" cy="753873"/>
          </a:xfrm>
          <a:prstGeom prst="rect">
            <a:avLst/>
          </a:prstGeom>
        </p:spPr>
        <p:txBody>
          <a:bodyPr lIns="0" tIns="0" rIns="0" bIns="0" rtlCol="0" anchor="t">
            <a:spAutoFit/>
          </a:bodyPr>
          <a:lstStyle/>
          <a:p>
            <a:pPr algn="ctr">
              <a:lnSpc>
                <a:spcPts val="5731"/>
              </a:lnSpc>
            </a:pPr>
            <a:r>
              <a:rPr lang="en-US" sz="3582">
                <a:solidFill>
                  <a:srgbClr val="3B3B3B"/>
                </a:solidFill>
                <a:latin typeface="Halley"/>
              </a:rPr>
              <a:t>Main Office</a:t>
            </a:r>
          </a:p>
        </p:txBody>
      </p:sp>
      <p:sp>
        <p:nvSpPr>
          <p:cNvPr id="19" name="Freeform 19"/>
          <p:cNvSpPr/>
          <p:nvPr/>
        </p:nvSpPr>
        <p:spPr>
          <a:xfrm rot="-408637">
            <a:off x="9319292" y="6544466"/>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rot="-564700">
            <a:off x="10410988" y="6894056"/>
            <a:ext cx="4059635" cy="685063"/>
          </a:xfrm>
          <a:custGeom>
            <a:avLst/>
            <a:gdLst/>
            <a:ahLst/>
            <a:cxnLst/>
            <a:rect l="l" t="t" r="r" b="b"/>
            <a:pathLst>
              <a:path w="4059635" h="685063">
                <a:moveTo>
                  <a:pt x="0" y="0"/>
                </a:moveTo>
                <a:lnTo>
                  <a:pt x="4059635" y="0"/>
                </a:lnTo>
                <a:lnTo>
                  <a:pt x="4059635" y="685063"/>
                </a:lnTo>
                <a:lnTo>
                  <a:pt x="0" y="685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TextBox 21"/>
          <p:cNvSpPr txBox="1"/>
          <p:nvPr/>
        </p:nvSpPr>
        <p:spPr>
          <a:xfrm rot="-578730">
            <a:off x="10211608" y="6860869"/>
            <a:ext cx="4434555" cy="544128"/>
          </a:xfrm>
          <a:prstGeom prst="rect">
            <a:avLst/>
          </a:prstGeom>
        </p:spPr>
        <p:txBody>
          <a:bodyPr lIns="0" tIns="0" rIns="0" bIns="0" rtlCol="0" anchor="t">
            <a:spAutoFit/>
          </a:bodyPr>
          <a:lstStyle/>
          <a:p>
            <a:pPr algn="ctr">
              <a:lnSpc>
                <a:spcPts val="4124"/>
              </a:lnSpc>
            </a:pPr>
            <a:r>
              <a:rPr lang="en-US" sz="2577">
                <a:solidFill>
                  <a:srgbClr val="3B3B3B"/>
                </a:solidFill>
                <a:latin typeface="Halley"/>
              </a:rPr>
              <a:t>Reports/ Parents Evenings.</a:t>
            </a:r>
          </a:p>
        </p:txBody>
      </p:sp>
      <p:sp>
        <p:nvSpPr>
          <p:cNvPr id="22" name="TextBox 22"/>
          <p:cNvSpPr txBox="1"/>
          <p:nvPr/>
        </p:nvSpPr>
        <p:spPr>
          <a:xfrm rot="122253">
            <a:off x="11086583" y="4442061"/>
            <a:ext cx="5416265" cy="1981312"/>
          </a:xfrm>
          <a:prstGeom prst="rect">
            <a:avLst/>
          </a:prstGeom>
        </p:spPr>
        <p:txBody>
          <a:bodyPr lIns="0" tIns="0" rIns="0" bIns="0" rtlCol="0" anchor="t">
            <a:spAutoFit/>
          </a:bodyPr>
          <a:lstStyle/>
          <a:p>
            <a:pPr algn="ctr">
              <a:lnSpc>
                <a:spcPts val="2180"/>
              </a:lnSpc>
              <a:spcBef>
                <a:spcPct val="0"/>
              </a:spcBef>
            </a:pPr>
            <a:r>
              <a:rPr lang="en-US" sz="2000" dirty="0">
                <a:solidFill>
                  <a:srgbClr val="000000"/>
                </a:solidFill>
                <a:latin typeface="Dreaming Outloud Sans"/>
              </a:rPr>
              <a:t>Beyond the formal parents meeting events noted above, our school has always offered a night during every school week where staff are available to answer any questions you may have or to address any concerns which may have arisen. These sessions are between 3.30- 4p.m</a:t>
            </a:r>
          </a:p>
          <a:p>
            <a:pPr algn="ctr">
              <a:lnSpc>
                <a:spcPts val="2180"/>
              </a:lnSpc>
              <a:spcBef>
                <a:spcPct val="0"/>
              </a:spcBef>
            </a:pPr>
            <a:r>
              <a:rPr lang="en-US" sz="2000" dirty="0">
                <a:solidFill>
                  <a:srgbClr val="000000"/>
                </a:solidFill>
                <a:latin typeface="Dreaming Outloud Sans"/>
              </a:rPr>
              <a:t>Reception drop-in will be </a:t>
            </a:r>
            <a:r>
              <a:rPr lang="en-US" sz="2000">
                <a:solidFill>
                  <a:srgbClr val="000000"/>
                </a:solidFill>
                <a:latin typeface="Dreaming Outloud Sans"/>
              </a:rPr>
              <a:t>on a Thursday</a:t>
            </a:r>
            <a:endParaRPr lang="en-US" sz="2000" dirty="0">
              <a:solidFill>
                <a:srgbClr val="000000"/>
              </a:solidFill>
              <a:latin typeface="Dreaming Outloud Sans"/>
            </a:endParaRPr>
          </a:p>
        </p:txBody>
      </p:sp>
      <p:sp>
        <p:nvSpPr>
          <p:cNvPr id="23" name="TextBox 23"/>
          <p:cNvSpPr txBox="1"/>
          <p:nvPr/>
        </p:nvSpPr>
        <p:spPr>
          <a:xfrm rot="-195910">
            <a:off x="1287844" y="4405114"/>
            <a:ext cx="5416265" cy="2218690"/>
          </a:xfrm>
          <a:prstGeom prst="rect">
            <a:avLst/>
          </a:prstGeom>
        </p:spPr>
        <p:txBody>
          <a:bodyPr lIns="0" tIns="0" rIns="0" bIns="0" rtlCol="0" anchor="t">
            <a:spAutoFit/>
          </a:bodyPr>
          <a:lstStyle/>
          <a:p>
            <a:pPr algn="ctr">
              <a:lnSpc>
                <a:spcPts val="2180"/>
              </a:lnSpc>
              <a:spcBef>
                <a:spcPct val="0"/>
              </a:spcBef>
            </a:pPr>
            <a:r>
              <a:rPr lang="en-US" sz="2000">
                <a:solidFill>
                  <a:srgbClr val="000000"/>
                </a:solidFill>
                <a:latin typeface="Dreaming Outloud Sans"/>
              </a:rPr>
              <a:t>Arbor is our main platform for direct communication for staff and parents. Arbor messages are check before school and after school by staff between the hours of 8:30-5:30pm. Mrs Taylor in the office checks Arbor frequently throughout the day. Please use Arbor for        non-urgent messages, clubs and parent’s evening appointments.</a:t>
            </a:r>
          </a:p>
        </p:txBody>
      </p:sp>
      <p:sp>
        <p:nvSpPr>
          <p:cNvPr id="24" name="TextBox 24"/>
          <p:cNvSpPr txBox="1"/>
          <p:nvPr/>
        </p:nvSpPr>
        <p:spPr>
          <a:xfrm rot="194943">
            <a:off x="3478588" y="7593395"/>
            <a:ext cx="5416265" cy="1942465"/>
          </a:xfrm>
          <a:prstGeom prst="rect">
            <a:avLst/>
          </a:prstGeom>
        </p:spPr>
        <p:txBody>
          <a:bodyPr lIns="0" tIns="0" rIns="0" bIns="0" rtlCol="0" anchor="t">
            <a:spAutoFit/>
          </a:bodyPr>
          <a:lstStyle/>
          <a:p>
            <a:pPr algn="ctr">
              <a:lnSpc>
                <a:spcPts val="2180"/>
              </a:lnSpc>
              <a:spcBef>
                <a:spcPct val="0"/>
              </a:spcBef>
            </a:pPr>
            <a:r>
              <a:rPr lang="en-US" sz="2000">
                <a:solidFill>
                  <a:srgbClr val="000000"/>
                </a:solidFill>
                <a:latin typeface="Dreaming Outloud Sans"/>
              </a:rPr>
              <a:t>Please call the school office 01782 973810 to pass on urgent time limted messages for example-informing us that your child is absent, booking your child into Kid Zone (due to an emergency). Please be mindful that this is NOT for non-urgent messages that could be passed on by staff at the door.</a:t>
            </a:r>
          </a:p>
        </p:txBody>
      </p:sp>
      <p:sp>
        <p:nvSpPr>
          <p:cNvPr id="25" name="TextBox 25"/>
          <p:cNvSpPr txBox="1"/>
          <p:nvPr/>
        </p:nvSpPr>
        <p:spPr>
          <a:xfrm rot="-626817">
            <a:off x="10331610" y="7636086"/>
            <a:ext cx="5416265" cy="1666240"/>
          </a:xfrm>
          <a:prstGeom prst="rect">
            <a:avLst/>
          </a:prstGeom>
        </p:spPr>
        <p:txBody>
          <a:bodyPr lIns="0" tIns="0" rIns="0" bIns="0" rtlCol="0" anchor="t">
            <a:spAutoFit/>
          </a:bodyPr>
          <a:lstStyle/>
          <a:p>
            <a:pPr algn="ctr">
              <a:lnSpc>
                <a:spcPts val="2180"/>
              </a:lnSpc>
            </a:pPr>
            <a:r>
              <a:rPr lang="en-US" sz="2000">
                <a:solidFill>
                  <a:srgbClr val="000000"/>
                </a:solidFill>
                <a:latin typeface="Dreaming Outloud Sans"/>
              </a:rPr>
              <a:t>Reports are sent three times a year at the end of every term. Parent’s Evenings are then run twice a year at the end of Autumn and Spring half terms in order for staff to inform you of successes and next steps.</a:t>
            </a:r>
          </a:p>
          <a:p>
            <a:pPr algn="ctr">
              <a:lnSpc>
                <a:spcPts val="2180"/>
              </a:lnSpc>
              <a:spcBef>
                <a:spcPct val="0"/>
              </a:spcBef>
            </a:pPr>
            <a:r>
              <a:rPr lang="en-US" sz="2000">
                <a:solidFill>
                  <a:srgbClr val="000000"/>
                </a:solidFill>
                <a:latin typeface="Dreaming Outloud Sans"/>
              </a:rPr>
              <a:t>Parent’s evenings can be book via Arbor.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6969"/>
        </a:solidFill>
        <a:effectLst/>
      </p:bgPr>
    </p:bg>
    <p:spTree>
      <p:nvGrpSpPr>
        <p:cNvPr id="1" name=""/>
        <p:cNvGrpSpPr/>
        <p:nvPr/>
      </p:nvGrpSpPr>
      <p:grpSpPr>
        <a:xfrm>
          <a:off x="0" y="0"/>
          <a:ext cx="0" cy="0"/>
          <a:chOff x="0" y="0"/>
          <a:chExt cx="0" cy="0"/>
        </a:xfrm>
      </p:grpSpPr>
      <p:sp>
        <p:nvSpPr>
          <p:cNvPr id="2" name="Freeform 2"/>
          <p:cNvSpPr/>
          <p:nvPr/>
        </p:nvSpPr>
        <p:spPr>
          <a:xfrm rot="231311">
            <a:off x="7032801" y="4811538"/>
            <a:ext cx="4222399" cy="1852577"/>
          </a:xfrm>
          <a:custGeom>
            <a:avLst/>
            <a:gdLst/>
            <a:ahLst/>
            <a:cxnLst/>
            <a:rect l="l" t="t" r="r" b="b"/>
            <a:pathLst>
              <a:path w="4222399" h="1852577">
                <a:moveTo>
                  <a:pt x="0" y="0"/>
                </a:moveTo>
                <a:lnTo>
                  <a:pt x="4222398" y="0"/>
                </a:lnTo>
                <a:lnTo>
                  <a:pt x="4222398" y="1852578"/>
                </a:lnTo>
                <a:lnTo>
                  <a:pt x="0" y="18525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6884128" y="8770861"/>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0" y="-1808595"/>
            <a:ext cx="5748847" cy="5674591"/>
          </a:xfrm>
          <a:custGeom>
            <a:avLst/>
            <a:gdLst/>
            <a:ahLst/>
            <a:cxnLst/>
            <a:rect l="l" t="t" r="r" b="b"/>
            <a:pathLst>
              <a:path w="5748847" h="5674591">
                <a:moveTo>
                  <a:pt x="5748847" y="0"/>
                </a:moveTo>
                <a:lnTo>
                  <a:pt x="0" y="0"/>
                </a:lnTo>
                <a:lnTo>
                  <a:pt x="0" y="5674590"/>
                </a:lnTo>
                <a:lnTo>
                  <a:pt x="5748847" y="5674590"/>
                </a:lnTo>
                <a:lnTo>
                  <a:pt x="574884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480526" y="875857"/>
            <a:ext cx="14535673" cy="9065934"/>
          </a:xfrm>
          <a:custGeom>
            <a:avLst/>
            <a:gdLst/>
            <a:ahLst/>
            <a:cxnLst/>
            <a:rect l="l" t="t" r="r" b="b"/>
            <a:pathLst>
              <a:path w="14535673" h="9065934">
                <a:moveTo>
                  <a:pt x="0" y="0"/>
                </a:moveTo>
                <a:lnTo>
                  <a:pt x="14535673" y="0"/>
                </a:lnTo>
                <a:lnTo>
                  <a:pt x="14535673" y="9065934"/>
                </a:lnTo>
                <a:lnTo>
                  <a:pt x="0" y="9065934"/>
                </a:lnTo>
                <a:lnTo>
                  <a:pt x="0" y="0"/>
                </a:lnTo>
                <a:close/>
              </a:path>
            </a:pathLst>
          </a:custGeom>
          <a:blipFill>
            <a:blip r:embed="rId6"/>
            <a:stretch>
              <a:fillRect/>
            </a:stretch>
          </a:blipFill>
        </p:spPr>
      </p:sp>
      <p:sp>
        <p:nvSpPr>
          <p:cNvPr id="6" name="Freeform 6"/>
          <p:cNvSpPr/>
          <p:nvPr/>
        </p:nvSpPr>
        <p:spPr>
          <a:xfrm>
            <a:off x="16249938" y="138106"/>
            <a:ext cx="1268381" cy="1592716"/>
          </a:xfrm>
          <a:custGeom>
            <a:avLst/>
            <a:gdLst/>
            <a:ahLst/>
            <a:cxnLst/>
            <a:rect l="l" t="t" r="r" b="b"/>
            <a:pathLst>
              <a:path w="1268381" h="1592716">
                <a:moveTo>
                  <a:pt x="0" y="0"/>
                </a:moveTo>
                <a:lnTo>
                  <a:pt x="1268381" y="0"/>
                </a:lnTo>
                <a:lnTo>
                  <a:pt x="1268381" y="1592717"/>
                </a:lnTo>
                <a:lnTo>
                  <a:pt x="0" y="15927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a:grpSpLocks noChangeAspect="1"/>
          </p:cNvGrpSpPr>
          <p:nvPr/>
        </p:nvGrpSpPr>
        <p:grpSpPr>
          <a:xfrm>
            <a:off x="-289010" y="-24084"/>
            <a:ext cx="3797624" cy="389007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9"/>
              <a:stretch>
                <a:fillRect t="-23358" b="-23358"/>
              </a:stretch>
            </a:blipFill>
          </p:spPr>
        </p:sp>
      </p:grpSp>
      <p:sp>
        <p:nvSpPr>
          <p:cNvPr id="9" name="Freeform 9"/>
          <p:cNvSpPr/>
          <p:nvPr/>
        </p:nvSpPr>
        <p:spPr>
          <a:xfrm>
            <a:off x="0" y="4036772"/>
            <a:ext cx="5946599" cy="2213456"/>
          </a:xfrm>
          <a:custGeom>
            <a:avLst/>
            <a:gdLst/>
            <a:ahLst/>
            <a:cxnLst/>
            <a:rect l="l" t="t" r="r" b="b"/>
            <a:pathLst>
              <a:path w="5946599" h="2213456">
                <a:moveTo>
                  <a:pt x="0" y="0"/>
                </a:moveTo>
                <a:lnTo>
                  <a:pt x="5946599" y="0"/>
                </a:lnTo>
                <a:lnTo>
                  <a:pt x="5946599" y="2213456"/>
                </a:lnTo>
                <a:lnTo>
                  <a:pt x="0" y="2213456"/>
                </a:lnTo>
                <a:lnTo>
                  <a:pt x="0" y="0"/>
                </a:lnTo>
                <a:close/>
              </a:path>
            </a:pathLst>
          </a:custGeom>
          <a:blipFill>
            <a:blip r:embed="rId10"/>
            <a:stretch>
              <a:fillRect/>
            </a:stretch>
          </a:blipFill>
        </p:spPr>
      </p:sp>
      <p:sp>
        <p:nvSpPr>
          <p:cNvPr id="10" name="TextBox 10"/>
          <p:cNvSpPr txBox="1"/>
          <p:nvPr/>
        </p:nvSpPr>
        <p:spPr>
          <a:xfrm>
            <a:off x="98876" y="4526593"/>
            <a:ext cx="5748847" cy="1186189"/>
          </a:xfrm>
          <a:prstGeom prst="rect">
            <a:avLst/>
          </a:prstGeom>
        </p:spPr>
        <p:txBody>
          <a:bodyPr lIns="0" tIns="0" rIns="0" bIns="0" rtlCol="0" anchor="t">
            <a:spAutoFit/>
          </a:bodyPr>
          <a:lstStyle/>
          <a:p>
            <a:pPr algn="ctr">
              <a:lnSpc>
                <a:spcPts val="3162"/>
              </a:lnSpc>
            </a:pPr>
            <a:r>
              <a:rPr lang="en-US" sz="2258">
                <a:solidFill>
                  <a:srgbClr val="000000"/>
                </a:solidFill>
                <a:latin typeface="Dreaming Outloud Sans"/>
              </a:rPr>
              <a:t>Holiday request forms can be collected from the school office. We encourage you to avoid taking holidays within school time.</a:t>
            </a:r>
          </a:p>
        </p:txBody>
      </p:sp>
      <p:sp>
        <p:nvSpPr>
          <p:cNvPr id="11" name="Freeform 11"/>
          <p:cNvSpPr/>
          <p:nvPr/>
        </p:nvSpPr>
        <p:spPr>
          <a:xfrm rot="-99214">
            <a:off x="109146" y="5352751"/>
            <a:ext cx="573430" cy="720061"/>
          </a:xfrm>
          <a:custGeom>
            <a:avLst/>
            <a:gdLst/>
            <a:ahLst/>
            <a:cxnLst/>
            <a:rect l="l" t="t" r="r" b="b"/>
            <a:pathLst>
              <a:path w="573430" h="720061">
                <a:moveTo>
                  <a:pt x="0" y="0"/>
                </a:moveTo>
                <a:lnTo>
                  <a:pt x="573430" y="0"/>
                </a:lnTo>
                <a:lnTo>
                  <a:pt x="573430" y="720061"/>
                </a:lnTo>
                <a:lnTo>
                  <a:pt x="0" y="7200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2870705" y="3767638"/>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2870705" y="4233270"/>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12870705" y="4666016"/>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2870705" y="5069453"/>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a:off x="4024671" y="502093"/>
            <a:ext cx="1724175" cy="2357846"/>
          </a:xfrm>
          <a:custGeom>
            <a:avLst/>
            <a:gdLst/>
            <a:ahLst/>
            <a:cxnLst/>
            <a:rect l="l" t="t" r="r" b="b"/>
            <a:pathLst>
              <a:path w="1724175" h="2357846">
                <a:moveTo>
                  <a:pt x="0" y="0"/>
                </a:moveTo>
                <a:lnTo>
                  <a:pt x="1724176" y="0"/>
                </a:lnTo>
                <a:lnTo>
                  <a:pt x="1724176" y="2357847"/>
                </a:lnTo>
                <a:lnTo>
                  <a:pt x="0" y="23578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TextBox 17"/>
          <p:cNvSpPr txBox="1"/>
          <p:nvPr/>
        </p:nvSpPr>
        <p:spPr>
          <a:xfrm>
            <a:off x="7660334" y="50672"/>
            <a:ext cx="3652367" cy="883793"/>
          </a:xfrm>
          <a:prstGeom prst="rect">
            <a:avLst/>
          </a:prstGeom>
        </p:spPr>
        <p:txBody>
          <a:bodyPr lIns="0" tIns="0" rIns="0" bIns="0" rtlCol="0" anchor="t">
            <a:spAutoFit/>
          </a:bodyPr>
          <a:lstStyle/>
          <a:p>
            <a:pPr algn="ctr">
              <a:lnSpc>
                <a:spcPts val="6438"/>
              </a:lnSpc>
            </a:pPr>
            <a:r>
              <a:rPr lang="en-US" sz="5697">
                <a:solidFill>
                  <a:srgbClr val="EEF4F4"/>
                </a:solidFill>
                <a:latin typeface="Scripter"/>
              </a:rPr>
              <a:t>Attendance</a:t>
            </a:r>
          </a:p>
        </p:txBody>
      </p:sp>
      <p:sp>
        <p:nvSpPr>
          <p:cNvPr id="18" name="TextBox 18"/>
          <p:cNvSpPr txBox="1"/>
          <p:nvPr/>
        </p:nvSpPr>
        <p:spPr>
          <a:xfrm>
            <a:off x="11312701" y="1117414"/>
            <a:ext cx="5571427" cy="1897955"/>
          </a:xfrm>
          <a:prstGeom prst="rect">
            <a:avLst/>
          </a:prstGeom>
        </p:spPr>
        <p:txBody>
          <a:bodyPr lIns="0" tIns="0" rIns="0" bIns="0" rtlCol="0" anchor="t">
            <a:spAutoFit/>
          </a:bodyPr>
          <a:lstStyle/>
          <a:p>
            <a:pPr algn="ctr">
              <a:lnSpc>
                <a:spcPts val="3725"/>
              </a:lnSpc>
            </a:pPr>
            <a:r>
              <a:rPr lang="en-US" sz="2661" dirty="0">
                <a:solidFill>
                  <a:srgbClr val="000000"/>
                </a:solidFill>
                <a:latin typeface="Dreaming Outloud Sans"/>
              </a:rPr>
              <a:t>Attendance is tracked daily</a:t>
            </a:r>
          </a:p>
          <a:p>
            <a:pPr algn="ctr">
              <a:lnSpc>
                <a:spcPts val="3725"/>
              </a:lnSpc>
            </a:pPr>
            <a:r>
              <a:rPr lang="en-US" sz="2661" dirty="0">
                <a:solidFill>
                  <a:srgbClr val="000000"/>
                </a:solidFill>
                <a:latin typeface="Dreaming Outloud Sans"/>
              </a:rPr>
              <a:t>It is of the up-most importance that you report absences. This is to support our safeguarding procedures </a:t>
            </a:r>
          </a:p>
        </p:txBody>
      </p:sp>
      <p:sp>
        <p:nvSpPr>
          <p:cNvPr id="19" name="TextBox 19"/>
          <p:cNvSpPr txBox="1"/>
          <p:nvPr/>
        </p:nvSpPr>
        <p:spPr>
          <a:xfrm>
            <a:off x="13202912" y="3665342"/>
            <a:ext cx="4056388" cy="1679286"/>
          </a:xfrm>
          <a:prstGeom prst="rect">
            <a:avLst/>
          </a:prstGeom>
        </p:spPr>
        <p:txBody>
          <a:bodyPr lIns="0" tIns="0" rIns="0" bIns="0" rtlCol="0" anchor="t">
            <a:spAutoFit/>
          </a:bodyPr>
          <a:lstStyle/>
          <a:p>
            <a:pPr algn="l">
              <a:lnSpc>
                <a:spcPts val="3363"/>
              </a:lnSpc>
            </a:pPr>
            <a:r>
              <a:rPr lang="en-US" sz="2402">
                <a:solidFill>
                  <a:srgbClr val="F90303"/>
                </a:solidFill>
                <a:latin typeface="Dreaming Outloud Sans"/>
              </a:rPr>
              <a:t>Forming good habits</a:t>
            </a:r>
          </a:p>
          <a:p>
            <a:pPr algn="l">
              <a:lnSpc>
                <a:spcPts val="3363"/>
              </a:lnSpc>
            </a:pPr>
            <a:r>
              <a:rPr lang="en-US" sz="2402">
                <a:solidFill>
                  <a:srgbClr val="F90303"/>
                </a:solidFill>
                <a:latin typeface="Dreaming Outloud Sans"/>
              </a:rPr>
              <a:t>Supports progress</a:t>
            </a:r>
          </a:p>
          <a:p>
            <a:pPr algn="l">
              <a:lnSpc>
                <a:spcPts val="3363"/>
              </a:lnSpc>
            </a:pPr>
            <a:r>
              <a:rPr lang="en-US" sz="2402">
                <a:solidFill>
                  <a:srgbClr val="F90303"/>
                </a:solidFill>
                <a:latin typeface="Dreaming Outloud Sans"/>
              </a:rPr>
              <a:t>Increased wellbeing </a:t>
            </a:r>
          </a:p>
          <a:p>
            <a:pPr algn="l">
              <a:lnSpc>
                <a:spcPts val="3363"/>
              </a:lnSpc>
            </a:pPr>
            <a:r>
              <a:rPr lang="en-US" sz="2402">
                <a:solidFill>
                  <a:srgbClr val="F90303"/>
                </a:solidFill>
                <a:latin typeface="Dreaming Outloud Sans"/>
              </a:rPr>
              <a:t>Supports to build friendships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16884128" y="8770861"/>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0" y="-1808595"/>
            <a:ext cx="5748847" cy="5674591"/>
          </a:xfrm>
          <a:custGeom>
            <a:avLst/>
            <a:gdLst/>
            <a:ahLst/>
            <a:cxnLst/>
            <a:rect l="l" t="t" r="r" b="b"/>
            <a:pathLst>
              <a:path w="5748847" h="5674591">
                <a:moveTo>
                  <a:pt x="5748847" y="0"/>
                </a:moveTo>
                <a:lnTo>
                  <a:pt x="0" y="0"/>
                </a:lnTo>
                <a:lnTo>
                  <a:pt x="0" y="5674590"/>
                </a:lnTo>
                <a:lnTo>
                  <a:pt x="5748847" y="5674590"/>
                </a:lnTo>
                <a:lnTo>
                  <a:pt x="574884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6249938" y="138106"/>
            <a:ext cx="1268381" cy="1592716"/>
          </a:xfrm>
          <a:custGeom>
            <a:avLst/>
            <a:gdLst/>
            <a:ahLst/>
            <a:cxnLst/>
            <a:rect l="l" t="t" r="r" b="b"/>
            <a:pathLst>
              <a:path w="1268381" h="1592716">
                <a:moveTo>
                  <a:pt x="0" y="0"/>
                </a:moveTo>
                <a:lnTo>
                  <a:pt x="1268381" y="0"/>
                </a:lnTo>
                <a:lnTo>
                  <a:pt x="1268381" y="1592717"/>
                </a:lnTo>
                <a:lnTo>
                  <a:pt x="0" y="1592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7"/>
          <p:cNvGrpSpPr>
            <a:grpSpLocks noChangeAspect="1"/>
          </p:cNvGrpSpPr>
          <p:nvPr/>
        </p:nvGrpSpPr>
        <p:grpSpPr>
          <a:xfrm>
            <a:off x="-289010" y="-24084"/>
            <a:ext cx="3797624" cy="389007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7"/>
              <a:stretch>
                <a:fillRect t="-23358" b="-23358"/>
              </a:stretch>
            </a:blipFill>
          </p:spPr>
        </p:sp>
      </p:grpSp>
      <p:sp>
        <p:nvSpPr>
          <p:cNvPr id="11" name="Freeform 11"/>
          <p:cNvSpPr/>
          <p:nvPr/>
        </p:nvSpPr>
        <p:spPr>
          <a:xfrm rot="-99214">
            <a:off x="377195" y="4593600"/>
            <a:ext cx="2509776" cy="2903957"/>
          </a:xfrm>
          <a:custGeom>
            <a:avLst/>
            <a:gdLst/>
            <a:ahLst/>
            <a:cxnLst/>
            <a:rect l="l" t="t" r="r" b="b"/>
            <a:pathLst>
              <a:path w="573430" h="720061">
                <a:moveTo>
                  <a:pt x="0" y="0"/>
                </a:moveTo>
                <a:lnTo>
                  <a:pt x="573430" y="0"/>
                </a:lnTo>
                <a:lnTo>
                  <a:pt x="573430" y="720061"/>
                </a:lnTo>
                <a:lnTo>
                  <a:pt x="0" y="720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13626626" y="7734647"/>
            <a:ext cx="2381538" cy="2407117"/>
          </a:xfrm>
          <a:custGeom>
            <a:avLst/>
            <a:gdLst/>
            <a:ahLst/>
            <a:cxnLst/>
            <a:rect l="l" t="t" r="r" b="b"/>
            <a:pathLst>
              <a:path w="1724175" h="2357846">
                <a:moveTo>
                  <a:pt x="0" y="0"/>
                </a:moveTo>
                <a:lnTo>
                  <a:pt x="1724176" y="0"/>
                </a:lnTo>
                <a:lnTo>
                  <a:pt x="1724176" y="2357847"/>
                </a:lnTo>
                <a:lnTo>
                  <a:pt x="0" y="23578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p:cNvSpPr txBox="1"/>
          <p:nvPr/>
        </p:nvSpPr>
        <p:spPr>
          <a:xfrm>
            <a:off x="11907337" y="220821"/>
            <a:ext cx="3652367" cy="883793"/>
          </a:xfrm>
          <a:prstGeom prst="rect">
            <a:avLst/>
          </a:prstGeom>
        </p:spPr>
        <p:txBody>
          <a:bodyPr lIns="0" tIns="0" rIns="0" bIns="0" rtlCol="0" anchor="t">
            <a:spAutoFit/>
          </a:bodyPr>
          <a:lstStyle/>
          <a:p>
            <a:pPr marL="0" marR="0" lvl="0" indent="0" algn="ctr" defTabSz="914400" rtl="0" eaLnBrk="1" fontAlgn="auto" latinLnBrk="0" hangingPunct="1">
              <a:lnSpc>
                <a:spcPts val="6438"/>
              </a:lnSpc>
              <a:spcBef>
                <a:spcPts val="0"/>
              </a:spcBef>
              <a:spcAft>
                <a:spcPts val="0"/>
              </a:spcAft>
              <a:buClrTx/>
              <a:buSzTx/>
              <a:buFontTx/>
              <a:buNone/>
              <a:tabLst/>
              <a:defRPr/>
            </a:pPr>
            <a:r>
              <a:rPr kumimoji="0" lang="en-US" sz="5697" b="0" i="0" u="none" strike="noStrike" kern="1200" cap="none" spc="0" normalizeH="0" baseline="0" noProof="0" dirty="0">
                <a:ln>
                  <a:noFill/>
                </a:ln>
                <a:solidFill>
                  <a:srgbClr val="EEF4F4"/>
                </a:solidFill>
                <a:effectLst/>
                <a:uLnTx/>
                <a:uFillTx/>
                <a:latin typeface="Scripter"/>
                <a:ea typeface="+mn-ea"/>
                <a:cs typeface="+mn-cs"/>
              </a:rPr>
              <a:t>Attendance</a:t>
            </a:r>
          </a:p>
        </p:txBody>
      </p:sp>
      <p:sp>
        <p:nvSpPr>
          <p:cNvPr id="20" name="Freeform 6">
            <a:extLst>
              <a:ext uri="{FF2B5EF4-FFF2-40B4-BE49-F238E27FC236}">
                <a16:creationId xmlns:a16="http://schemas.microsoft.com/office/drawing/2014/main" id="{FFFEAE35-E646-4279-A401-DE7135FF11BB}"/>
              </a:ext>
            </a:extLst>
          </p:cNvPr>
          <p:cNvSpPr/>
          <p:nvPr/>
        </p:nvSpPr>
        <p:spPr>
          <a:xfrm>
            <a:off x="304800" y="8589936"/>
            <a:ext cx="2592529" cy="1522631"/>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0"/>
            <a:stretch>
              <a:fillRect/>
            </a:stretch>
          </a:blipFill>
        </p:spPr>
      </p:sp>
      <p:pic>
        <p:nvPicPr>
          <p:cNvPr id="22" name="Picture 21">
            <a:extLst>
              <a:ext uri="{FF2B5EF4-FFF2-40B4-BE49-F238E27FC236}">
                <a16:creationId xmlns:a16="http://schemas.microsoft.com/office/drawing/2014/main" id="{C492D460-B6EF-487D-B628-AF1769FB442B}"/>
              </a:ext>
            </a:extLst>
          </p:cNvPr>
          <p:cNvPicPr>
            <a:picLocks noChangeAspect="1"/>
          </p:cNvPicPr>
          <p:nvPr/>
        </p:nvPicPr>
        <p:blipFill>
          <a:blip r:embed="rId11"/>
          <a:stretch>
            <a:fillRect/>
          </a:stretch>
        </p:blipFill>
        <p:spPr>
          <a:xfrm>
            <a:off x="3227153" y="95073"/>
            <a:ext cx="8363089" cy="10096854"/>
          </a:xfrm>
          <a:prstGeom prst="rect">
            <a:avLst/>
          </a:prstGeom>
        </p:spPr>
      </p:pic>
      <p:sp>
        <p:nvSpPr>
          <p:cNvPr id="23" name="Freeform 14">
            <a:extLst>
              <a:ext uri="{FF2B5EF4-FFF2-40B4-BE49-F238E27FC236}">
                <a16:creationId xmlns:a16="http://schemas.microsoft.com/office/drawing/2014/main" id="{F81E3927-4206-40F0-8782-F34E4B48239D}"/>
              </a:ext>
            </a:extLst>
          </p:cNvPr>
          <p:cNvSpPr/>
          <p:nvPr/>
        </p:nvSpPr>
        <p:spPr>
          <a:xfrm>
            <a:off x="12648208" y="4555230"/>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15">
            <a:extLst>
              <a:ext uri="{FF2B5EF4-FFF2-40B4-BE49-F238E27FC236}">
                <a16:creationId xmlns:a16="http://schemas.microsoft.com/office/drawing/2014/main" id="{C892003E-2073-42B4-8F3F-4653DB7EDD0A}"/>
              </a:ext>
            </a:extLst>
          </p:cNvPr>
          <p:cNvSpPr/>
          <p:nvPr/>
        </p:nvSpPr>
        <p:spPr>
          <a:xfrm>
            <a:off x="12680255" y="1858476"/>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TextBox 19">
            <a:extLst>
              <a:ext uri="{FF2B5EF4-FFF2-40B4-BE49-F238E27FC236}">
                <a16:creationId xmlns:a16="http://schemas.microsoft.com/office/drawing/2014/main" id="{2090D30B-9F43-4DC5-B048-9FA524144784}"/>
              </a:ext>
            </a:extLst>
          </p:cNvPr>
          <p:cNvSpPr txBox="1"/>
          <p:nvPr/>
        </p:nvSpPr>
        <p:spPr>
          <a:xfrm>
            <a:off x="13159600" y="1963632"/>
            <a:ext cx="5128399" cy="58169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90303"/>
                </a:solidFill>
                <a:effectLst/>
                <a:uLnTx/>
                <a:uFillTx/>
                <a:latin typeface="Dreaming Outloud Sans"/>
                <a:ea typeface="+mn-ea"/>
                <a:cs typeface="+mn-cs"/>
              </a:rPr>
              <a:t>Forming good habits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90303"/>
                </a:solidFill>
                <a:effectLst/>
                <a:uLnTx/>
                <a:uFillTx/>
                <a:latin typeface="Dreaming Outloud Sans"/>
                <a:ea typeface="+mn-ea"/>
                <a:cs typeface="+mn-cs"/>
              </a:rPr>
              <a:t>Supports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90303"/>
                </a:solidFill>
                <a:effectLst/>
                <a:uLnTx/>
                <a:uFillTx/>
                <a:latin typeface="Dreaming Outloud Sans"/>
                <a:ea typeface="+mn-ea"/>
                <a:cs typeface="+mn-cs"/>
              </a:rPr>
              <a:t>Increased wellbeing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90303"/>
                </a:solidFill>
                <a:effectLst/>
                <a:uLnTx/>
                <a:uFillTx/>
                <a:latin typeface="Dreaming Outloud Sans"/>
                <a:ea typeface="+mn-ea"/>
                <a:cs typeface="+mn-cs"/>
              </a:rPr>
              <a:t>Supports to build friendships</a:t>
            </a:r>
          </a:p>
        </p:txBody>
      </p:sp>
      <p:sp>
        <p:nvSpPr>
          <p:cNvPr id="26" name="Freeform 14">
            <a:extLst>
              <a:ext uri="{FF2B5EF4-FFF2-40B4-BE49-F238E27FC236}">
                <a16:creationId xmlns:a16="http://schemas.microsoft.com/office/drawing/2014/main" id="{F8297DD6-2694-4596-90DB-E4B4EB47995A}"/>
              </a:ext>
            </a:extLst>
          </p:cNvPr>
          <p:cNvSpPr/>
          <p:nvPr/>
        </p:nvSpPr>
        <p:spPr>
          <a:xfrm>
            <a:off x="12669607" y="6174341"/>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7" name="Freeform 14">
            <a:extLst>
              <a:ext uri="{FF2B5EF4-FFF2-40B4-BE49-F238E27FC236}">
                <a16:creationId xmlns:a16="http://schemas.microsoft.com/office/drawing/2014/main" id="{5A908955-4ED3-4BD5-935D-77A33E674FDC}"/>
              </a:ext>
            </a:extLst>
          </p:cNvPr>
          <p:cNvSpPr/>
          <p:nvPr/>
        </p:nvSpPr>
        <p:spPr>
          <a:xfrm>
            <a:off x="12704568" y="3612998"/>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93533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8" name="TextBox 8"/>
          <p:cNvSpPr txBox="1"/>
          <p:nvPr/>
        </p:nvSpPr>
        <p:spPr>
          <a:xfrm>
            <a:off x="1585047" y="3060924"/>
            <a:ext cx="12142109" cy="8368060"/>
          </a:xfrm>
          <a:prstGeom prst="rect">
            <a:avLst/>
          </a:prstGeom>
        </p:spPr>
        <p:txBody>
          <a:bodyPr lIns="0" tIns="0" rIns="0" bIns="0" rtlCol="0" anchor="t">
            <a:spAutoFit/>
          </a:bodyPr>
          <a:lstStyle/>
          <a:p>
            <a:pPr algn="ctr">
              <a:lnSpc>
                <a:spcPts val="6024"/>
              </a:lnSpc>
            </a:pPr>
            <a:r>
              <a:rPr lang="en-US" sz="3765" dirty="0">
                <a:solidFill>
                  <a:srgbClr val="3B3B3B"/>
                </a:solidFill>
                <a:latin typeface="Halley"/>
              </a:rPr>
              <a:t>Our year group page hosts a wealth of information that staff refer to throughout the year such as:</a:t>
            </a:r>
          </a:p>
          <a:p>
            <a:pPr marL="812969" lvl="1" indent="-406484" algn="l">
              <a:lnSpc>
                <a:spcPts val="6024"/>
              </a:lnSpc>
              <a:buFont typeface="Arial"/>
              <a:buChar char="•"/>
            </a:pPr>
            <a:r>
              <a:rPr lang="en-US" sz="3765" dirty="0">
                <a:solidFill>
                  <a:srgbClr val="3B3B3B"/>
                </a:solidFill>
                <a:latin typeface="Halley"/>
              </a:rPr>
              <a:t>Curriculum Overviews - Overview of learning over the year. This is a great way to pre-teach or to engage with learning theme's as your child is immersed within them in school.</a:t>
            </a:r>
          </a:p>
          <a:p>
            <a:pPr marL="812969" lvl="1" indent="-406484" algn="l">
              <a:lnSpc>
                <a:spcPts val="6024"/>
              </a:lnSpc>
              <a:buFont typeface="Arial"/>
              <a:buChar char="•"/>
            </a:pPr>
            <a:r>
              <a:rPr lang="en-US" sz="3765" dirty="0">
                <a:solidFill>
                  <a:srgbClr val="3B3B3B"/>
                </a:solidFill>
                <a:latin typeface="Halley"/>
              </a:rPr>
              <a:t>Class Webpages</a:t>
            </a:r>
          </a:p>
          <a:p>
            <a:pPr marL="812969" lvl="1" indent="-406484" algn="l">
              <a:lnSpc>
                <a:spcPts val="6024"/>
              </a:lnSpc>
              <a:buFont typeface="Arial"/>
              <a:buChar char="•"/>
            </a:pPr>
            <a:r>
              <a:rPr lang="en-US" sz="3765" dirty="0">
                <a:solidFill>
                  <a:srgbClr val="3B3B3B"/>
                </a:solidFill>
                <a:latin typeface="Halley"/>
              </a:rPr>
              <a:t>Curriculum drivers i.e. Careers Week, Faith in Focus Etc.</a:t>
            </a:r>
          </a:p>
          <a:p>
            <a:pPr marL="406485" lvl="1" algn="l">
              <a:lnSpc>
                <a:spcPts val="6024"/>
              </a:lnSpc>
            </a:pPr>
            <a:r>
              <a:rPr lang="en-US" sz="3765" dirty="0">
                <a:solidFill>
                  <a:srgbClr val="3B3B3B"/>
                </a:solidFill>
                <a:latin typeface="Halley"/>
                <a:hlinkClick r:id="rId12"/>
              </a:rPr>
              <a:t>https://www.knypersley.staffs.sch.uk/curriculum/</a:t>
            </a:r>
            <a:endParaRPr lang="en-US" sz="3765" dirty="0">
              <a:solidFill>
                <a:srgbClr val="3B3B3B"/>
              </a:solidFill>
              <a:latin typeface="Halley"/>
            </a:endParaRPr>
          </a:p>
          <a:p>
            <a:pPr marL="406485" lvl="1" algn="l">
              <a:lnSpc>
                <a:spcPts val="6024"/>
              </a:lnSpc>
            </a:pPr>
            <a:endParaRPr lang="en-US" sz="3765" dirty="0">
              <a:solidFill>
                <a:srgbClr val="3B3B3B"/>
              </a:solidFill>
              <a:latin typeface="Halley"/>
            </a:endParaRPr>
          </a:p>
          <a:p>
            <a:pPr algn="ctr">
              <a:lnSpc>
                <a:spcPts val="6024"/>
              </a:lnSpc>
            </a:pPr>
            <a:endParaRPr lang="en-US" sz="3765" dirty="0">
              <a:solidFill>
                <a:srgbClr val="3B3B3B"/>
              </a:solidFill>
              <a:latin typeface="Halley"/>
            </a:endParaRP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4990438" y="867060"/>
            <a:ext cx="8307124" cy="2054826"/>
          </a:xfrm>
          <a:prstGeom prst="rect">
            <a:avLst/>
          </a:prstGeom>
        </p:spPr>
        <p:txBody>
          <a:bodyPr lIns="0" tIns="0" rIns="0" bIns="0" rtlCol="0" anchor="t">
            <a:spAutoFit/>
          </a:bodyPr>
          <a:lstStyle/>
          <a:p>
            <a:pPr algn="ctr">
              <a:lnSpc>
                <a:spcPts val="7720"/>
              </a:lnSpc>
            </a:pPr>
            <a:r>
              <a:rPr lang="en-US" sz="7083">
                <a:solidFill>
                  <a:srgbClr val="F90303"/>
                </a:solidFill>
                <a:latin typeface="Scripter"/>
              </a:rPr>
              <a:t>Class Webpages/ Curriculum overviews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6969"/>
        </a:solidFill>
        <a:effectLst/>
      </p:bgPr>
    </p:bg>
    <p:spTree>
      <p:nvGrpSpPr>
        <p:cNvPr id="1" name=""/>
        <p:cNvGrpSpPr/>
        <p:nvPr/>
      </p:nvGrpSpPr>
      <p:grpSpPr>
        <a:xfrm>
          <a:off x="0" y="0"/>
          <a:ext cx="0" cy="0"/>
          <a:chOff x="0" y="0"/>
          <a:chExt cx="0" cy="0"/>
        </a:xfrm>
      </p:grpSpPr>
      <p:sp>
        <p:nvSpPr>
          <p:cNvPr id="2" name="Freeform 2"/>
          <p:cNvSpPr/>
          <p:nvPr/>
        </p:nvSpPr>
        <p:spPr>
          <a:xfrm rot="-5400000">
            <a:off x="-1471750" y="422065"/>
            <a:ext cx="10311778" cy="9418091"/>
          </a:xfrm>
          <a:custGeom>
            <a:avLst/>
            <a:gdLst/>
            <a:ahLst/>
            <a:cxnLst/>
            <a:rect l="l" t="t" r="r" b="b"/>
            <a:pathLst>
              <a:path w="10311778" h="9418091">
                <a:moveTo>
                  <a:pt x="0" y="0"/>
                </a:moveTo>
                <a:lnTo>
                  <a:pt x="10311779" y="0"/>
                </a:lnTo>
                <a:lnTo>
                  <a:pt x="10311779" y="9418091"/>
                </a:lnTo>
                <a:lnTo>
                  <a:pt x="0" y="94180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816182" y="135148"/>
            <a:ext cx="5802395" cy="1181579"/>
          </a:xfrm>
          <a:custGeom>
            <a:avLst/>
            <a:gdLst/>
            <a:ahLst/>
            <a:cxnLst/>
            <a:rect l="l" t="t" r="r" b="b"/>
            <a:pathLst>
              <a:path w="5802395" h="1181579">
                <a:moveTo>
                  <a:pt x="0" y="0"/>
                </a:moveTo>
                <a:lnTo>
                  <a:pt x="5802395" y="0"/>
                </a:lnTo>
                <a:lnTo>
                  <a:pt x="5802395" y="1181578"/>
                </a:lnTo>
                <a:lnTo>
                  <a:pt x="0" y="11815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1748050" y="1812096"/>
            <a:ext cx="6277034" cy="7861847"/>
          </a:xfrm>
          <a:custGeom>
            <a:avLst/>
            <a:gdLst/>
            <a:ahLst/>
            <a:cxnLst/>
            <a:rect l="l" t="t" r="r" b="b"/>
            <a:pathLst>
              <a:path w="5998640" h="7201413">
                <a:moveTo>
                  <a:pt x="0" y="0"/>
                </a:moveTo>
                <a:lnTo>
                  <a:pt x="5998640" y="0"/>
                </a:lnTo>
                <a:lnTo>
                  <a:pt x="5998640" y="7201413"/>
                </a:lnTo>
                <a:lnTo>
                  <a:pt x="0" y="7201413"/>
                </a:lnTo>
                <a:lnTo>
                  <a:pt x="0" y="0"/>
                </a:lnTo>
                <a:close/>
              </a:path>
            </a:pathLst>
          </a:custGeom>
          <a:blipFill>
            <a:blip r:embed="rId7"/>
            <a:stretch>
              <a:fillRect/>
            </a:stretch>
          </a:blipFill>
        </p:spPr>
      </p:sp>
      <p:sp>
        <p:nvSpPr>
          <p:cNvPr id="5" name="Freeform 5"/>
          <p:cNvSpPr/>
          <p:nvPr/>
        </p:nvSpPr>
        <p:spPr>
          <a:xfrm>
            <a:off x="17602200" y="9185141"/>
            <a:ext cx="552605" cy="552605"/>
          </a:xfrm>
          <a:custGeom>
            <a:avLst/>
            <a:gdLst/>
            <a:ahLst/>
            <a:cxnLst/>
            <a:rect l="l" t="t" r="r" b="b"/>
            <a:pathLst>
              <a:path w="552605" h="552605">
                <a:moveTo>
                  <a:pt x="0" y="0"/>
                </a:moveTo>
                <a:lnTo>
                  <a:pt x="552605" y="0"/>
                </a:lnTo>
                <a:lnTo>
                  <a:pt x="552605" y="552605"/>
                </a:lnTo>
                <a:lnTo>
                  <a:pt x="0" y="5526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91655" y="1537980"/>
            <a:ext cx="6714249" cy="8192481"/>
          </a:xfrm>
          <a:custGeom>
            <a:avLst/>
            <a:gdLst/>
            <a:ahLst/>
            <a:cxnLst/>
            <a:rect l="l" t="t" r="r" b="b"/>
            <a:pathLst>
              <a:path w="6071483" h="7300236">
                <a:moveTo>
                  <a:pt x="0" y="0"/>
                </a:moveTo>
                <a:lnTo>
                  <a:pt x="6071483" y="0"/>
                </a:lnTo>
                <a:lnTo>
                  <a:pt x="6071483" y="7300236"/>
                </a:lnTo>
                <a:lnTo>
                  <a:pt x="0" y="7300236"/>
                </a:lnTo>
                <a:lnTo>
                  <a:pt x="0" y="0"/>
                </a:lnTo>
                <a:close/>
              </a:path>
            </a:pathLst>
          </a:custGeom>
          <a:blipFill>
            <a:blip r:embed="rId10"/>
            <a:stretch>
              <a:fillRect/>
            </a:stretch>
          </a:blipFill>
        </p:spPr>
      </p:sp>
      <p:sp>
        <p:nvSpPr>
          <p:cNvPr id="7" name="Freeform 7"/>
          <p:cNvSpPr/>
          <p:nvPr/>
        </p:nvSpPr>
        <p:spPr>
          <a:xfrm>
            <a:off x="0" y="973106"/>
            <a:ext cx="1105210" cy="1105210"/>
          </a:xfrm>
          <a:custGeom>
            <a:avLst/>
            <a:gdLst/>
            <a:ahLst/>
            <a:cxnLst/>
            <a:rect l="l" t="t" r="r" b="b"/>
            <a:pathLst>
              <a:path w="1105210" h="1105210">
                <a:moveTo>
                  <a:pt x="0" y="0"/>
                </a:moveTo>
                <a:lnTo>
                  <a:pt x="1105210" y="0"/>
                </a:lnTo>
                <a:lnTo>
                  <a:pt x="1105210" y="1105210"/>
                </a:lnTo>
                <a:lnTo>
                  <a:pt x="0" y="1105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8" name="Picture 8"/>
          <p:cNvPicPr>
            <a:picLocks noChangeAspect="1"/>
          </p:cNvPicPr>
          <p:nvPr/>
        </p:nvPicPr>
        <p:blipFill>
          <a:blip r:embed="rId11"/>
          <a:srcRect/>
          <a:stretch>
            <a:fillRect/>
          </a:stretch>
        </p:blipFill>
        <p:spPr>
          <a:xfrm rot="8195748">
            <a:off x="10874189" y="1028890"/>
            <a:ext cx="845089" cy="1018180"/>
          </a:xfrm>
          <a:prstGeom prst="rect">
            <a:avLst/>
          </a:prstGeom>
        </p:spPr>
      </p:pic>
      <p:sp>
        <p:nvSpPr>
          <p:cNvPr id="9" name="TextBox 9"/>
          <p:cNvSpPr txBox="1"/>
          <p:nvPr/>
        </p:nvSpPr>
        <p:spPr>
          <a:xfrm>
            <a:off x="1221837" y="209825"/>
            <a:ext cx="11585466" cy="1039584"/>
          </a:xfrm>
          <a:prstGeom prst="rect">
            <a:avLst/>
          </a:prstGeom>
        </p:spPr>
        <p:txBody>
          <a:bodyPr lIns="0" tIns="0" rIns="0" bIns="0" rtlCol="0" anchor="t">
            <a:spAutoFit/>
          </a:bodyPr>
          <a:lstStyle/>
          <a:p>
            <a:pPr algn="l">
              <a:lnSpc>
                <a:spcPts val="7598"/>
              </a:lnSpc>
            </a:pPr>
            <a:r>
              <a:rPr lang="en-US" sz="6724">
                <a:solidFill>
                  <a:srgbClr val="EEF4F4"/>
                </a:solidFill>
                <a:latin typeface="Scripter"/>
              </a:rPr>
              <a:t>Positive behaviour management</a:t>
            </a:r>
          </a:p>
        </p:txBody>
      </p:sp>
      <p:sp>
        <p:nvSpPr>
          <p:cNvPr id="10" name="TextBox 10"/>
          <p:cNvSpPr txBox="1"/>
          <p:nvPr/>
        </p:nvSpPr>
        <p:spPr>
          <a:xfrm>
            <a:off x="6378750" y="1913443"/>
            <a:ext cx="5151905" cy="7963719"/>
          </a:xfrm>
          <a:prstGeom prst="rect">
            <a:avLst/>
          </a:prstGeom>
        </p:spPr>
        <p:txBody>
          <a:bodyPr lIns="0" tIns="0" rIns="0" bIns="0" rtlCol="0" anchor="t">
            <a:spAutoFit/>
          </a:bodyPr>
          <a:lstStyle/>
          <a:p>
            <a:pPr algn="ctr">
              <a:lnSpc>
                <a:spcPts val="2709"/>
              </a:lnSpc>
            </a:pPr>
            <a:r>
              <a:rPr lang="en-US" sz="1935" dirty="0">
                <a:solidFill>
                  <a:srgbClr val="000000"/>
                </a:solidFill>
                <a:latin typeface="Dreaming Outloud Sans"/>
              </a:rPr>
              <a:t>Our 3B rules are consistent from nursery to Year 4 which supports children in understanding expectations for </a:t>
            </a:r>
            <a:r>
              <a:rPr lang="en-US" sz="1935" dirty="0" err="1">
                <a:solidFill>
                  <a:srgbClr val="000000"/>
                </a:solidFill>
                <a:latin typeface="Dreaming Outloud Sans"/>
              </a:rPr>
              <a:t>behaviour</a:t>
            </a:r>
            <a:r>
              <a:rPr lang="en-US" sz="1935" dirty="0">
                <a:solidFill>
                  <a:srgbClr val="000000"/>
                </a:solidFill>
                <a:latin typeface="Dreaming Outloud Sans"/>
              </a:rPr>
              <a:t>. </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Each class starts the year by writing their own class 3B expectations which develop over the years as they do themselves.</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Our Positive </a:t>
            </a:r>
            <a:r>
              <a:rPr lang="en-US" sz="1935" dirty="0" err="1">
                <a:solidFill>
                  <a:srgbClr val="000000"/>
                </a:solidFill>
                <a:latin typeface="Dreaming Outloud Sans"/>
              </a:rPr>
              <a:t>Behaviour</a:t>
            </a:r>
            <a:r>
              <a:rPr lang="en-US" sz="1935" dirty="0">
                <a:solidFill>
                  <a:srgbClr val="000000"/>
                </a:solidFill>
                <a:latin typeface="Dreaming Outloud Sans"/>
              </a:rPr>
              <a:t> Policy is based upon restorative conversations and practice. Ensuring all children use mistakes as a chance to learn and better themselves. </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Parents are notified if their child reaches a ‘red card’. This will mean that your child has needed multiple reminders and have not been able to follow the 3Bs over a period of time. </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If your child reaches ‘WOW’ this is down to them following the 3B expectations consistently enough to reach a reward. Moving to WOW is not done due to a one off event or learning  achievement.</a:t>
            </a:r>
          </a:p>
        </p:txBody>
      </p:sp>
      <p:pic>
        <p:nvPicPr>
          <p:cNvPr id="11" name="Picture 11"/>
          <p:cNvPicPr>
            <a:picLocks noChangeAspect="1"/>
          </p:cNvPicPr>
          <p:nvPr/>
        </p:nvPicPr>
        <p:blipFill>
          <a:blip r:embed="rId11"/>
          <a:srcRect/>
          <a:stretch>
            <a:fillRect/>
          </a:stretch>
        </p:blipFill>
        <p:spPr>
          <a:xfrm rot="5400000">
            <a:off x="6335102" y="1028890"/>
            <a:ext cx="845089" cy="1018180"/>
          </a:xfrm>
          <a:prstGeom prst="rect">
            <a:avLst/>
          </a:prstGeom>
        </p:spPr>
      </p:pic>
      <p:sp>
        <p:nvSpPr>
          <p:cNvPr id="13" name="TextBox 13"/>
          <p:cNvSpPr txBox="1"/>
          <p:nvPr/>
        </p:nvSpPr>
        <p:spPr>
          <a:xfrm>
            <a:off x="13332210" y="227179"/>
            <a:ext cx="4582229" cy="983597"/>
          </a:xfrm>
          <a:prstGeom prst="rect">
            <a:avLst/>
          </a:prstGeom>
        </p:spPr>
        <p:txBody>
          <a:bodyPr lIns="0" tIns="0" rIns="0" bIns="0" rtlCol="0" anchor="t">
            <a:spAutoFit/>
          </a:bodyPr>
          <a:lstStyle/>
          <a:p>
            <a:pPr algn="l">
              <a:lnSpc>
                <a:spcPts val="2580"/>
              </a:lnSpc>
            </a:pPr>
            <a:r>
              <a:rPr lang="en-US" sz="1843" u="sng">
                <a:solidFill>
                  <a:srgbClr val="000000"/>
                </a:solidFill>
                <a:latin typeface="Arimo"/>
                <a:hlinkClick r:id="rId12" tooltip="https://www.knypersley.staffs.sch.uk/wp-content/uploads/2023/08/Knypersley-Positive-Behaviour-Policy-23-24-5.pdf"/>
              </a:rPr>
              <a:t>https://www.knypersley.staffs.sch.uk/wp-content/uploads/2023/08/Knypersley-Positive-Behaviour-Policy-23-24-5.pdf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990438" y="867060"/>
            <a:ext cx="8307124" cy="1974900"/>
          </a:xfrm>
          <a:prstGeom prst="rect">
            <a:avLst/>
          </a:prstGeom>
        </p:spPr>
        <p:txBody>
          <a:bodyPr lIns="0" tIns="0" rIns="0" bIns="0" rtlCol="0" anchor="t">
            <a:spAutoFit/>
          </a:bodyPr>
          <a:lstStyle/>
          <a:p>
            <a:pPr algn="ctr">
              <a:lnSpc>
                <a:spcPts val="7720"/>
              </a:lnSpc>
            </a:pPr>
            <a:r>
              <a:rPr lang="en-US" sz="7083" dirty="0">
                <a:solidFill>
                  <a:srgbClr val="F90303"/>
                </a:solidFill>
                <a:latin typeface="Scripter"/>
              </a:rPr>
              <a:t>Literacy- Phonics/reading</a:t>
            </a:r>
          </a:p>
        </p:txBody>
      </p:sp>
      <p:pic>
        <p:nvPicPr>
          <p:cNvPr id="14" name="Picture 13">
            <a:extLst>
              <a:ext uri="{FF2B5EF4-FFF2-40B4-BE49-F238E27FC236}">
                <a16:creationId xmlns:a16="http://schemas.microsoft.com/office/drawing/2014/main" id="{B9E460EC-9416-43E3-8BE2-B53CF65B3931}"/>
              </a:ext>
            </a:extLst>
          </p:cNvPr>
          <p:cNvPicPr>
            <a:picLocks noChangeAspect="1"/>
          </p:cNvPicPr>
          <p:nvPr/>
        </p:nvPicPr>
        <p:blipFill>
          <a:blip r:embed="rId14"/>
          <a:stretch>
            <a:fillRect/>
          </a:stretch>
        </p:blipFill>
        <p:spPr>
          <a:xfrm>
            <a:off x="681431" y="3062578"/>
            <a:ext cx="5125165" cy="2838846"/>
          </a:xfrm>
          <a:prstGeom prst="rect">
            <a:avLst/>
          </a:prstGeom>
        </p:spPr>
      </p:pic>
      <p:pic>
        <p:nvPicPr>
          <p:cNvPr id="16" name="Picture 15">
            <a:extLst>
              <a:ext uri="{FF2B5EF4-FFF2-40B4-BE49-F238E27FC236}">
                <a16:creationId xmlns:a16="http://schemas.microsoft.com/office/drawing/2014/main" id="{CDE4E305-C93E-4E04-A231-4E12945151BA}"/>
              </a:ext>
            </a:extLst>
          </p:cNvPr>
          <p:cNvPicPr>
            <a:picLocks noChangeAspect="1"/>
          </p:cNvPicPr>
          <p:nvPr/>
        </p:nvPicPr>
        <p:blipFill>
          <a:blip r:embed="rId15"/>
          <a:stretch>
            <a:fillRect/>
          </a:stretch>
        </p:blipFill>
        <p:spPr>
          <a:xfrm>
            <a:off x="5962002" y="3060249"/>
            <a:ext cx="5156310" cy="2881209"/>
          </a:xfrm>
          <a:prstGeom prst="rect">
            <a:avLst/>
          </a:prstGeom>
        </p:spPr>
      </p:pic>
      <p:pic>
        <p:nvPicPr>
          <p:cNvPr id="18" name="Picture 17">
            <a:extLst>
              <a:ext uri="{FF2B5EF4-FFF2-40B4-BE49-F238E27FC236}">
                <a16:creationId xmlns:a16="http://schemas.microsoft.com/office/drawing/2014/main" id="{164EE94D-439F-48D5-AC3C-40D874140910}"/>
              </a:ext>
            </a:extLst>
          </p:cNvPr>
          <p:cNvPicPr>
            <a:picLocks noChangeAspect="1"/>
          </p:cNvPicPr>
          <p:nvPr/>
        </p:nvPicPr>
        <p:blipFill>
          <a:blip r:embed="rId16"/>
          <a:stretch>
            <a:fillRect/>
          </a:stretch>
        </p:blipFill>
        <p:spPr>
          <a:xfrm>
            <a:off x="11273718" y="3032242"/>
            <a:ext cx="5696745" cy="2876951"/>
          </a:xfrm>
          <a:prstGeom prst="rect">
            <a:avLst/>
          </a:prstGeom>
        </p:spPr>
      </p:pic>
      <p:pic>
        <p:nvPicPr>
          <p:cNvPr id="20" name="Picture 19">
            <a:extLst>
              <a:ext uri="{FF2B5EF4-FFF2-40B4-BE49-F238E27FC236}">
                <a16:creationId xmlns:a16="http://schemas.microsoft.com/office/drawing/2014/main" id="{291B8B0F-3A69-48C4-BF5D-5B5286CD3BF0}"/>
              </a:ext>
            </a:extLst>
          </p:cNvPr>
          <p:cNvPicPr>
            <a:picLocks noChangeAspect="1"/>
          </p:cNvPicPr>
          <p:nvPr/>
        </p:nvPicPr>
        <p:blipFill>
          <a:blip r:embed="rId17"/>
          <a:stretch>
            <a:fillRect/>
          </a:stretch>
        </p:blipFill>
        <p:spPr>
          <a:xfrm>
            <a:off x="2481951" y="6284060"/>
            <a:ext cx="7654265" cy="3747015"/>
          </a:xfrm>
          <a:prstGeom prst="rect">
            <a:avLst/>
          </a:prstGeom>
        </p:spPr>
      </p:pic>
      <p:sp>
        <p:nvSpPr>
          <p:cNvPr id="13" name="Rectangle: Folded Corner 12">
            <a:extLst>
              <a:ext uri="{FF2B5EF4-FFF2-40B4-BE49-F238E27FC236}">
                <a16:creationId xmlns:a16="http://schemas.microsoft.com/office/drawing/2014/main" id="{D388065F-FA9A-4204-90B7-822FB37F5CD0}"/>
              </a:ext>
            </a:extLst>
          </p:cNvPr>
          <p:cNvSpPr/>
          <p:nvPr/>
        </p:nvSpPr>
        <p:spPr>
          <a:xfrm>
            <a:off x="10820400" y="6477947"/>
            <a:ext cx="4985649" cy="2876951"/>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88B65B48-23C4-41A5-8903-7591D9971282}"/>
              </a:ext>
            </a:extLst>
          </p:cNvPr>
          <p:cNvSpPr txBox="1"/>
          <p:nvPr/>
        </p:nvSpPr>
        <p:spPr>
          <a:xfrm>
            <a:off x="10953693" y="6660402"/>
            <a:ext cx="4687737" cy="2554545"/>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SassoonPrimaryInfant" pitchFamily="2" charset="0"/>
              </a:rPr>
              <a:t>3x a week reads at home with your child to embed the reading sessions in school. Please record this  in your child’s home school links book. Staff will check reading at home and reward children for reading at home.</a:t>
            </a:r>
          </a:p>
          <a:p>
            <a:pPr marL="285750" indent="-285750">
              <a:buFont typeface="Arial" panose="020B0604020202020204" pitchFamily="34" charset="0"/>
              <a:buChar char="•"/>
            </a:pPr>
            <a:r>
              <a:rPr lang="en-GB" sz="1600" dirty="0">
                <a:latin typeface="SassoonPrimaryInfant" pitchFamily="2" charset="0"/>
              </a:rPr>
              <a:t>Your child's home reading book will be swapped on a Friday. Please ensure that your child’s home reading book is returned into school on a Friday.  </a:t>
            </a:r>
          </a:p>
          <a:p>
            <a:pPr marL="285750" indent="-285750">
              <a:buFont typeface="Arial" panose="020B0604020202020204" pitchFamily="34" charset="0"/>
              <a:buChar char="•"/>
            </a:pPr>
            <a:r>
              <a:rPr lang="en-GB" sz="1600" dirty="0">
                <a:latin typeface="SassoonPrimaryInfant" pitchFamily="2" charset="0"/>
              </a:rPr>
              <a:t>Please ensure that your child brings in their home school links book each day. </a:t>
            </a:r>
          </a:p>
        </p:txBody>
      </p:sp>
    </p:spTree>
    <p:extLst>
      <p:ext uri="{BB962C8B-B14F-4D97-AF65-F5344CB8AC3E}">
        <p14:creationId xmlns:p14="http://schemas.microsoft.com/office/powerpoint/2010/main" val="3925431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259A6EF9E30E4AB458056033936B5E" ma:contentTypeVersion="16" ma:contentTypeDescription="Create a new document." ma:contentTypeScope="" ma:versionID="89abfbc742e01aa2df436a15162c5495">
  <xsd:schema xmlns:xsd="http://www.w3.org/2001/XMLSchema" xmlns:xs="http://www.w3.org/2001/XMLSchema" xmlns:p="http://schemas.microsoft.com/office/2006/metadata/properties" xmlns:ns2="0f349248-1e45-49e4-a371-0a1bd6adc428" xmlns:ns3="bdd55185-8fc5-4dee-9784-3837121dcfb8" targetNamespace="http://schemas.microsoft.com/office/2006/metadata/properties" ma:root="true" ma:fieldsID="fb49e4b64ea21c63bb8a8d9753bfe8ce" ns2:_="" ns3:_="">
    <xsd:import namespace="0f349248-1e45-49e4-a371-0a1bd6adc428"/>
    <xsd:import namespace="bdd55185-8fc5-4dee-9784-3837121dcf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349248-1e45-49e4-a371-0a1bd6adc4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e417ed9-6e09-4aae-adde-8c88d764066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d55185-8fc5-4dee-9784-3837121dcf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871d946-f305-4c26-8cb0-97e5b65ac7c0}" ma:internalName="TaxCatchAll" ma:showField="CatchAllData" ma:web="bdd55185-8fc5-4dee-9784-3837121dcf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f349248-1e45-49e4-a371-0a1bd6adc428">
      <Terms xmlns="http://schemas.microsoft.com/office/infopath/2007/PartnerControls"/>
    </lcf76f155ced4ddcb4097134ff3c332f>
    <TaxCatchAll xmlns="bdd55185-8fc5-4dee-9784-3837121dcfb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83B82D-92A1-4BE5-B895-71C4750A00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349248-1e45-49e4-a371-0a1bd6adc428"/>
    <ds:schemaRef ds:uri="bdd55185-8fc5-4dee-9784-3837121dcf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E4A209-E2EC-49AF-A3D3-3CC958268992}">
  <ds:schemaRefs>
    <ds:schemaRef ds:uri="0f349248-1e45-49e4-a371-0a1bd6adc428"/>
    <ds:schemaRef ds:uri="http://schemas.microsoft.com/office/2006/documentManagement/types"/>
    <ds:schemaRef ds:uri="http://schemas.microsoft.com/office/2006/metadata/properties"/>
    <ds:schemaRef ds:uri="http://purl.org/dc/elements/1.1/"/>
    <ds:schemaRef ds:uri="http://purl.org/dc/dcmitype/"/>
    <ds:schemaRef ds:uri="http://purl.org/dc/terms/"/>
    <ds:schemaRef ds:uri="http://www.w3.org/XML/1998/namespace"/>
    <ds:schemaRef ds:uri="http://schemas.openxmlformats.org/package/2006/metadata/core-properties"/>
    <ds:schemaRef ds:uri="http://schemas.microsoft.com/office/infopath/2007/PartnerControls"/>
    <ds:schemaRef ds:uri="bdd55185-8fc5-4dee-9784-3837121dcfb8"/>
  </ds:schemaRefs>
</ds:datastoreItem>
</file>

<file path=customXml/itemProps3.xml><?xml version="1.0" encoding="utf-8"?>
<ds:datastoreItem xmlns:ds="http://schemas.openxmlformats.org/officeDocument/2006/customXml" ds:itemID="{D5CEEFF4-BA9B-4893-AC4F-A8331CF684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112</TotalTime>
  <Words>1422</Words>
  <Application>Microsoft Office PowerPoint</Application>
  <PresentationFormat>Custom</PresentationFormat>
  <Paragraphs>169</Paragraphs>
  <Slides>24</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SassoonCRInfant</vt:lpstr>
      <vt:lpstr>Calibri</vt:lpstr>
      <vt:lpstr>Scripter</vt:lpstr>
      <vt:lpstr>Dreaming Outloud Sans</vt:lpstr>
      <vt:lpstr>Halley</vt:lpstr>
      <vt:lpstr>SassoonPrimaryInfant</vt:lpstr>
      <vt:lpstr>Arimo</vt:lpstr>
      <vt:lpstr>SassoonPrimaryType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Fern Massey (Knypersley First School)</dc:creator>
  <cp:lastModifiedBy>Fern Massey (Knypersley First School)</cp:lastModifiedBy>
  <cp:revision>38</cp:revision>
  <dcterms:modified xsi:type="dcterms:W3CDTF">2026-02-03T08:58:36Z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0x01010015259A6EF9E30E4AB458056033936B5E</vt:lpwstr>
  </property>
  <property fmtid="{D5CDD505-2E9C-101B-9397-08002B2CF9AE}" pid="3" name="MediaServiceImageTags">
    <vt:lpwstr/>
  </property>
</Properties>
</file>