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9"/>
  </p:notesMasterIdLst>
  <p:sldIdLst>
    <p:sldId id="256" r:id="rId2"/>
    <p:sldId id="257" r:id="rId3"/>
    <p:sldId id="258" r:id="rId4"/>
    <p:sldId id="259"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E1B68B-8D66-40E2-8E7B-FF38231F1482}" v="449" dt="2020-03-17T21:08:03.3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579" autoAdjust="0"/>
  </p:normalViewPr>
  <p:slideViewPr>
    <p:cSldViewPr snapToGrid="0">
      <p:cViewPr varScale="1">
        <p:scale>
          <a:sx n="57" d="100"/>
          <a:sy n="57" d="100"/>
        </p:scale>
        <p:origin x="12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B8E1B68B-8D66-40E2-8E7B-FF38231F1482}"/>
    <pc:docChg chg="modSld">
      <pc:chgData name="" userId="" providerId="" clId="Web-{B8E1B68B-8D66-40E2-8E7B-FF38231F1482}" dt="2020-03-17T21:08:03.365" v="448" actId="20577"/>
      <pc:docMkLst>
        <pc:docMk/>
      </pc:docMkLst>
      <pc:sldChg chg="modSp">
        <pc:chgData name="" userId="" providerId="" clId="Web-{B8E1B68B-8D66-40E2-8E7B-FF38231F1482}" dt="2020-03-17T21:02:25.489" v="6" actId="20577"/>
        <pc:sldMkLst>
          <pc:docMk/>
          <pc:sldMk cId="1972975092" sldId="256"/>
        </pc:sldMkLst>
        <pc:spChg chg="mod">
          <ac:chgData name="" userId="" providerId="" clId="Web-{B8E1B68B-8D66-40E2-8E7B-FF38231F1482}" dt="2020-03-17T21:02:25.489" v="6" actId="20577"/>
          <ac:spMkLst>
            <pc:docMk/>
            <pc:sldMk cId="1972975092" sldId="256"/>
            <ac:spMk id="2" creationId="{00000000-0000-0000-0000-000000000000}"/>
          </ac:spMkLst>
        </pc:spChg>
      </pc:sldChg>
      <pc:sldChg chg="modSp">
        <pc:chgData name="" userId="" providerId="" clId="Web-{B8E1B68B-8D66-40E2-8E7B-FF38231F1482}" dt="2020-03-17T21:08:03.365" v="448" actId="20577"/>
        <pc:sldMkLst>
          <pc:docMk/>
          <pc:sldMk cId="736904641" sldId="257"/>
        </pc:sldMkLst>
        <pc:spChg chg="mod">
          <ac:chgData name="" userId="" providerId="" clId="Web-{B8E1B68B-8D66-40E2-8E7B-FF38231F1482}" dt="2020-03-17T21:08:03.365" v="448" actId="20577"/>
          <ac:spMkLst>
            <pc:docMk/>
            <pc:sldMk cId="736904641" sldId="25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9F1599-3140-4823-8652-1FC00C583F3E}" type="datetimeFigureOut">
              <a:rPr lang="en-GB" smtClean="0"/>
              <a:t>18/03/2020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3EA77D-348A-49F6-BB4E-B9AE4B7BB93B}" type="slidenum">
              <a:rPr lang="en-GB" smtClean="0"/>
              <a:t>‹#›</a:t>
            </a:fld>
            <a:endParaRPr lang="en-GB"/>
          </a:p>
        </p:txBody>
      </p:sp>
    </p:spTree>
    <p:extLst>
      <p:ext uri="{BB962C8B-B14F-4D97-AF65-F5344CB8AC3E}">
        <p14:creationId xmlns:p14="http://schemas.microsoft.com/office/powerpoint/2010/main" val="262881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F3EA77D-348A-49F6-BB4E-B9AE4B7BB93B}" type="slidenum">
              <a:rPr lang="en-GB" smtClean="0"/>
              <a:t>7</a:t>
            </a:fld>
            <a:endParaRPr lang="en-GB"/>
          </a:p>
        </p:txBody>
      </p:sp>
    </p:spTree>
    <p:extLst>
      <p:ext uri="{BB962C8B-B14F-4D97-AF65-F5344CB8AC3E}">
        <p14:creationId xmlns:p14="http://schemas.microsoft.com/office/powerpoint/2010/main" val="780154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3/18/2020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3/18/2020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3/18/2020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3/18/2020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3/18/2020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3/18/2020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bbc.co.uk/iplayer/group/b08bzfn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topmarks.co.uk/Search.aspx?Subject=16&amp;AgeGroup=1" TargetMode="External"/><Relationship Id="rId5" Type="http://schemas.openxmlformats.org/officeDocument/2006/relationships/hyperlink" Target="https://www.discoveryeducation.co.uk/what-we-offer/discovery-education-espresso" TargetMode="External"/><Relationship Id="rId4" Type="http://schemas.openxmlformats.org/officeDocument/2006/relationships/hyperlink" Target="http://www.crickweb.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pic>
        <p:nvPicPr>
          <p:cNvPr id="1026" name="Picture 2" descr="Image result for number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90" y="162581"/>
            <a:ext cx="11868539" cy="66533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034073" y="2388637"/>
            <a:ext cx="8136294" cy="1963907"/>
          </a:xfrm>
        </p:spPr>
        <p:txBody>
          <a:bodyPr/>
          <a:lstStyle/>
          <a:p>
            <a:r>
              <a:rPr lang="en-GB" dirty="0"/>
              <a:t>Nursery </a:t>
            </a:r>
            <a:r>
              <a:rPr lang="en-GB" dirty="0" smtClean="0"/>
              <a:t>Maths learning</a:t>
            </a:r>
            <a:endParaRPr lang="en-GB" dirty="0"/>
          </a:p>
        </p:txBody>
      </p:sp>
    </p:spTree>
    <p:extLst>
      <p:ext uri="{BB962C8B-B14F-4D97-AF65-F5344CB8AC3E}">
        <p14:creationId xmlns:p14="http://schemas.microsoft.com/office/powerpoint/2010/main" val="1972975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8718" y="559838"/>
            <a:ext cx="8248262" cy="1343608"/>
          </a:xfrm>
        </p:spPr>
        <p:txBody>
          <a:bodyPr/>
          <a:lstStyle/>
          <a:p>
            <a:r>
              <a:rPr lang="en-GB" dirty="0"/>
              <a:t>Counting</a:t>
            </a:r>
          </a:p>
        </p:txBody>
      </p:sp>
      <p:sp>
        <p:nvSpPr>
          <p:cNvPr id="3" name="TextBox 2"/>
          <p:cNvSpPr txBox="1"/>
          <p:nvPr/>
        </p:nvSpPr>
        <p:spPr>
          <a:xfrm>
            <a:off x="802433" y="2276668"/>
            <a:ext cx="10618235" cy="4985980"/>
          </a:xfrm>
          <a:prstGeom prst="rect">
            <a:avLst/>
          </a:prstGeom>
          <a:noFill/>
        </p:spPr>
        <p:txBody>
          <a:bodyPr wrap="square" rtlCol="0" anchor="t">
            <a:spAutoFit/>
          </a:bodyPr>
          <a:lstStyle/>
          <a:p>
            <a:pPr marL="285750" indent="-285750">
              <a:buFont typeface="Arial" panose="020B0604020202020204" pitchFamily="34" charset="0"/>
              <a:buChar char="•"/>
            </a:pPr>
            <a:r>
              <a:rPr lang="en-GB" sz="2000" dirty="0">
                <a:latin typeface="Letterjoin-Air Plus 40"/>
              </a:rPr>
              <a:t>Counting objects up to 10 </a:t>
            </a:r>
            <a:r>
              <a:rPr lang="en-GB" sz="2000" dirty="0" smtClean="0">
                <a:latin typeface="Letterjoin-Air Plus 40"/>
              </a:rPr>
              <a:t>correctly encouraging </a:t>
            </a:r>
            <a:r>
              <a:rPr lang="en-GB" sz="2000" dirty="0">
                <a:latin typeface="Letterjoin-Air Plus 40"/>
              </a:rPr>
              <a:t>your child to touch each object as they count.  Always start with actual objects before you move onto pictures of objects.</a:t>
            </a:r>
          </a:p>
          <a:p>
            <a:endParaRPr lang="en-GB" sz="2000" dirty="0">
              <a:latin typeface="Letterjoin-Air Plus 40" panose="02000805000000020003" pitchFamily="50" charset="0"/>
            </a:endParaRPr>
          </a:p>
          <a:p>
            <a:pPr marL="285750" indent="-285750">
              <a:buFont typeface="Arial" panose="020B0604020202020204" pitchFamily="34" charset="0"/>
              <a:buChar char="•"/>
            </a:pPr>
            <a:r>
              <a:rPr lang="en-GB" sz="2000" dirty="0" smtClean="0">
                <a:latin typeface="Letterjoin-Air Plus 40"/>
              </a:rPr>
              <a:t>Can you sing counting songs</a:t>
            </a:r>
            <a:r>
              <a:rPr lang="en-GB" sz="2000" dirty="0">
                <a:latin typeface="Letterjoin-Air Plus 40"/>
              </a:rPr>
              <a:t> </a:t>
            </a:r>
            <a:r>
              <a:rPr lang="en-GB" sz="2000" dirty="0" smtClean="0">
                <a:latin typeface="Letterjoin-Air Plus 40"/>
              </a:rPr>
              <a:t>e.g. 5 speckled frogs, 5 current buns. 10 in the bed etc. </a:t>
            </a:r>
          </a:p>
          <a:p>
            <a:pPr marL="285750" indent="-285750">
              <a:buFont typeface="Arial" panose="020B0604020202020204" pitchFamily="34" charset="0"/>
              <a:buChar char="•"/>
            </a:pPr>
            <a:endParaRPr lang="en-GB" sz="2000" dirty="0">
              <a:latin typeface="Letterjoin-Air Plus 40"/>
            </a:endParaRPr>
          </a:p>
          <a:p>
            <a:pPr marL="285750" indent="-285750">
              <a:buFont typeface="Arial" panose="020B0604020202020204" pitchFamily="34" charset="0"/>
              <a:buChar char="•"/>
            </a:pPr>
            <a:r>
              <a:rPr lang="en-GB" sz="2000" dirty="0">
                <a:latin typeface="Letterjoin-Air Plus 40"/>
              </a:rPr>
              <a:t>Can your child match </a:t>
            </a:r>
            <a:r>
              <a:rPr lang="en-GB" sz="2000" dirty="0" smtClean="0">
                <a:latin typeface="Letterjoin-Air Plus 40"/>
              </a:rPr>
              <a:t>numbers</a:t>
            </a:r>
            <a:r>
              <a:rPr lang="en-GB" sz="2000" dirty="0">
                <a:latin typeface="Letterjoin-Air Plus 40"/>
              </a:rPr>
              <a:t> from 0-10 to a quantity of </a:t>
            </a:r>
            <a:r>
              <a:rPr lang="en-GB" sz="2000" dirty="0" smtClean="0">
                <a:latin typeface="Letterjoin-Air Plus 40"/>
              </a:rPr>
              <a:t>objects e.g. Show the number 5 and count out 5 bricks. </a:t>
            </a:r>
            <a:endParaRPr lang="en-GB" sz="2000" dirty="0">
              <a:latin typeface="Letterjoin-Air Plus 40"/>
            </a:endParaRPr>
          </a:p>
          <a:p>
            <a:endParaRPr lang="en-GB" sz="2000" dirty="0" smtClean="0">
              <a:latin typeface="Letterjoin-Air Plus 40" panose="02000805000000020003" pitchFamily="50" charset="0"/>
            </a:endParaRPr>
          </a:p>
          <a:p>
            <a:pPr marL="285750" indent="-285750">
              <a:buFont typeface="Arial" panose="020B0604020202020204" pitchFamily="34" charset="0"/>
              <a:buChar char="•"/>
            </a:pPr>
            <a:r>
              <a:rPr lang="en-GB" sz="2000" dirty="0" smtClean="0">
                <a:latin typeface="Letterjoin-Air Plus 40" panose="02000805000000020003" pitchFamily="50" charset="0"/>
              </a:rPr>
              <a:t>Counting and number recognition.</a:t>
            </a:r>
          </a:p>
          <a:p>
            <a:pPr marL="285750" indent="-285750">
              <a:buFont typeface="Arial" panose="020B0604020202020204" pitchFamily="34" charset="0"/>
              <a:buChar char="•"/>
            </a:pPr>
            <a:endParaRPr lang="en-GB" sz="2000" dirty="0">
              <a:latin typeface="Letterjoin-Air Plus 40" panose="02000805000000020003" pitchFamily="50" charset="0"/>
            </a:endParaRPr>
          </a:p>
          <a:p>
            <a:endParaRPr lang="en-GB" sz="2000" dirty="0">
              <a:latin typeface="Letterjoin-Air Plus 40" panose="02000805000000020003" pitchFamily="50" charset="0"/>
            </a:endParaRPr>
          </a:p>
          <a:p>
            <a:endParaRPr lang="en-GB" sz="2000" dirty="0">
              <a:latin typeface="Letterjoin-Air Plus 40"/>
            </a:endParaRPr>
          </a:p>
          <a:p>
            <a:endParaRPr lang="en-GB" sz="2000" dirty="0">
              <a:latin typeface="Letterjoin-Air Plus 40" panose="02000805000000020003" pitchFamily="50" charset="0"/>
            </a:endParaRPr>
          </a:p>
          <a:p>
            <a:pPr marL="285750" indent="-285750">
              <a:buFont typeface="Arial" panose="020B0604020202020204" pitchFamily="34" charset="0"/>
              <a:buChar char="•"/>
            </a:pPr>
            <a:endParaRPr lang="en-GB" dirty="0">
              <a:latin typeface="Gill Sans MT" panose="020B0502020104020203"/>
            </a:endParaRPr>
          </a:p>
        </p:txBody>
      </p:sp>
    </p:spTree>
    <p:extLst>
      <p:ext uri="{BB962C8B-B14F-4D97-AF65-F5344CB8AC3E}">
        <p14:creationId xmlns:p14="http://schemas.microsoft.com/office/powerpoint/2010/main" val="736904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597159"/>
            <a:ext cx="10031574" cy="1474237"/>
          </a:xfrm>
        </p:spPr>
        <p:txBody>
          <a:bodyPr/>
          <a:lstStyle/>
          <a:p>
            <a:r>
              <a:rPr lang="en-GB" dirty="0"/>
              <a:t>Numbers</a:t>
            </a:r>
          </a:p>
        </p:txBody>
      </p:sp>
      <p:sp>
        <p:nvSpPr>
          <p:cNvPr id="3" name="TextBox 2"/>
          <p:cNvSpPr txBox="1"/>
          <p:nvPr/>
        </p:nvSpPr>
        <p:spPr>
          <a:xfrm>
            <a:off x="615820" y="2600325"/>
            <a:ext cx="10898156" cy="3970318"/>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Letterjoin-Air Plus 40" panose="02000805000000020003" pitchFamily="50" charset="0"/>
              </a:rPr>
              <a:t>Show your child a number to 10, can they shout out the correct number you are </a:t>
            </a:r>
            <a:r>
              <a:rPr lang="en-GB" dirty="0" smtClean="0">
                <a:latin typeface="Letterjoin-Air Plus 40" panose="02000805000000020003" pitchFamily="50" charset="0"/>
              </a:rPr>
              <a:t>holding – if possible use the ten town numbers but no worries if not. </a:t>
            </a:r>
          </a:p>
          <a:p>
            <a:endParaRPr lang="en-GB" dirty="0">
              <a:latin typeface="Letterjoin-Air Plus 40" panose="02000805000000020003" pitchFamily="50" charset="0"/>
            </a:endParaRPr>
          </a:p>
          <a:p>
            <a:pPr marL="285750" indent="-285750">
              <a:buFont typeface="Arial" panose="020B0604020202020204" pitchFamily="34" charset="0"/>
              <a:buChar char="•"/>
            </a:pPr>
            <a:r>
              <a:rPr lang="en-GB" dirty="0" smtClean="0">
                <a:latin typeface="Letterjoin-Air Plus 40" panose="02000805000000020003" pitchFamily="50" charset="0"/>
              </a:rPr>
              <a:t>Can they represent a number from 0-5 in lots of different ways.  E.g. 5 -  hold up the correct amount of fingers, draw 5 objects, build a tower of 5 bricks. </a:t>
            </a:r>
          </a:p>
          <a:p>
            <a:pPr marL="285750" indent="-285750">
              <a:buFont typeface="Arial" panose="020B0604020202020204" pitchFamily="34" charset="0"/>
              <a:buChar char="•"/>
            </a:pPr>
            <a:endParaRPr lang="en-GB" dirty="0" smtClean="0">
              <a:latin typeface="Letterjoin-Air Plus 40" panose="02000805000000020003" pitchFamily="50" charset="0"/>
            </a:endParaRPr>
          </a:p>
          <a:p>
            <a:pPr marL="285750" indent="-285750">
              <a:buFont typeface="Arial" panose="020B0604020202020204" pitchFamily="34" charset="0"/>
              <a:buChar char="•"/>
            </a:pPr>
            <a:r>
              <a:rPr lang="en-GB" dirty="0" smtClean="0">
                <a:latin typeface="Letterjoin-Air Plus 40" panose="02000805000000020003" pitchFamily="50" charset="0"/>
              </a:rPr>
              <a:t>Practice forming the numbers 0-10 using the ten town rhymes. </a:t>
            </a:r>
            <a:endParaRPr lang="en-GB" dirty="0">
              <a:latin typeface="Letterjoin-Air Plus 40" panose="02000805000000020003" pitchFamily="50" charset="0"/>
            </a:endParaRPr>
          </a:p>
          <a:p>
            <a:pPr marL="285750" indent="-285750">
              <a:buFont typeface="Arial" panose="020B0604020202020204" pitchFamily="34" charset="0"/>
              <a:buChar char="•"/>
            </a:pPr>
            <a:endParaRPr lang="en-GB" dirty="0">
              <a:latin typeface="Letterjoin-Air Plus 40" panose="02000805000000020003" pitchFamily="50" charset="0"/>
            </a:endParaRPr>
          </a:p>
          <a:p>
            <a:pPr marL="285750" indent="-285750">
              <a:buFont typeface="Arial" panose="020B0604020202020204" pitchFamily="34" charset="0"/>
              <a:buChar char="•"/>
            </a:pPr>
            <a:r>
              <a:rPr lang="en-GB" dirty="0">
                <a:latin typeface="Letterjoin-Air Plus 40" panose="02000805000000020003" pitchFamily="50" charset="0"/>
              </a:rPr>
              <a:t>Play number Bingo / Snap / </a:t>
            </a:r>
            <a:r>
              <a:rPr lang="en-GB" dirty="0" smtClean="0">
                <a:latin typeface="Letterjoin-Air Plus 40" panose="02000805000000020003" pitchFamily="50" charset="0"/>
              </a:rPr>
              <a:t>look </a:t>
            </a:r>
            <a:r>
              <a:rPr lang="en-GB" dirty="0">
                <a:latin typeface="Letterjoin-Air Plus 40" panose="02000805000000020003" pitchFamily="50" charset="0"/>
              </a:rPr>
              <a:t>for </a:t>
            </a:r>
            <a:r>
              <a:rPr lang="en-GB" dirty="0" smtClean="0">
                <a:latin typeface="Letterjoin-Air Plus 40" panose="02000805000000020003" pitchFamily="50" charset="0"/>
              </a:rPr>
              <a:t>numbers in books or around the house. Go on a number hunt in the house and garden finding the numbers that the adult has hidden for you.  You could even have a go at recognising the numbers on a clock!</a:t>
            </a:r>
            <a:endParaRPr lang="en-GB" dirty="0">
              <a:latin typeface="Letterjoin-Air Plus 40" panose="02000805000000020003" pitchFamily="50" charset="0"/>
            </a:endParaRPr>
          </a:p>
          <a:p>
            <a:pPr marL="285750" indent="-285750">
              <a:buFont typeface="Arial" panose="020B0604020202020204" pitchFamily="34" charset="0"/>
              <a:buChar char="•"/>
            </a:pPr>
            <a:endParaRPr lang="en-GB" dirty="0" smtClean="0">
              <a:latin typeface="Letterjoin-Air Plus 40" panose="02000805000000020003" pitchFamily="50" charset="0"/>
            </a:endParaRPr>
          </a:p>
          <a:p>
            <a:pPr marL="285750" indent="-285750">
              <a:buFont typeface="Arial" panose="020B0604020202020204" pitchFamily="34" charset="0"/>
              <a:buChar char="•"/>
            </a:pPr>
            <a:endParaRPr lang="en-GB" dirty="0">
              <a:latin typeface="Letterjoin-Air Plus 40" panose="02000805000000020003" pitchFamily="50" charset="0"/>
            </a:endParaRPr>
          </a:p>
        </p:txBody>
      </p:sp>
    </p:spTree>
    <p:extLst>
      <p:ext uri="{BB962C8B-B14F-4D97-AF65-F5344CB8AC3E}">
        <p14:creationId xmlns:p14="http://schemas.microsoft.com/office/powerpoint/2010/main" val="2344691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Comparison of numbers</a:t>
            </a:r>
          </a:p>
        </p:txBody>
      </p:sp>
      <p:sp>
        <p:nvSpPr>
          <p:cNvPr id="3" name="TextBox 2"/>
          <p:cNvSpPr txBox="1"/>
          <p:nvPr/>
        </p:nvSpPr>
        <p:spPr>
          <a:xfrm>
            <a:off x="1082675" y="2973388"/>
            <a:ext cx="10744200" cy="3139321"/>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Letterjoin-Air Plus 40" panose="02000805000000020003" pitchFamily="50" charset="0"/>
              </a:rPr>
              <a:t>Can you </a:t>
            </a:r>
            <a:r>
              <a:rPr lang="en-GB" dirty="0" smtClean="0">
                <a:latin typeface="Letterjoin-Air Plus 40" panose="02000805000000020003" pitchFamily="50" charset="0"/>
              </a:rPr>
              <a:t>compare amounts </a:t>
            </a:r>
            <a:r>
              <a:rPr lang="en-GB" dirty="0">
                <a:latin typeface="Letterjoin-Air Plus 40" panose="02000805000000020003" pitchFamily="50" charset="0"/>
              </a:rPr>
              <a:t>using the words less and more e.g. there are more apples than bananas / there are less carrots than potatoes.</a:t>
            </a:r>
          </a:p>
          <a:p>
            <a:pPr marL="285750" indent="-285750">
              <a:buFont typeface="Arial" panose="020B0604020202020204" pitchFamily="34" charset="0"/>
              <a:buChar char="•"/>
            </a:pPr>
            <a:endParaRPr lang="en-GB" dirty="0">
              <a:latin typeface="Letterjoin-Air Plus 40" panose="02000805000000020003" pitchFamily="50" charset="0"/>
            </a:endParaRPr>
          </a:p>
          <a:p>
            <a:pPr marL="285750" indent="-285750">
              <a:buFont typeface="Arial" panose="020B0604020202020204" pitchFamily="34" charset="0"/>
              <a:buChar char="•"/>
            </a:pPr>
            <a:r>
              <a:rPr lang="en-GB" dirty="0" smtClean="0">
                <a:latin typeface="Letterjoin-Air Plus 40" panose="02000805000000020003" pitchFamily="50" charset="0"/>
              </a:rPr>
              <a:t>Can you make different amounts of objects on 2 plates. Are they the same amounts? Why not? </a:t>
            </a:r>
          </a:p>
          <a:p>
            <a:pPr marL="285750" indent="-285750">
              <a:buFont typeface="Arial" panose="020B0604020202020204" pitchFamily="34" charset="0"/>
              <a:buChar char="•"/>
            </a:pPr>
            <a:endParaRPr lang="en-GB" dirty="0">
              <a:latin typeface="Letterjoin-Air Plus 40" panose="02000805000000020003" pitchFamily="50" charset="0"/>
            </a:endParaRP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852142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3526" y="293578"/>
            <a:ext cx="9013371" cy="1188720"/>
          </a:xfrm>
        </p:spPr>
        <p:txBody>
          <a:bodyPr/>
          <a:lstStyle/>
          <a:p>
            <a:r>
              <a:rPr lang="en-GB" dirty="0"/>
              <a:t>Shape</a:t>
            </a:r>
          </a:p>
        </p:txBody>
      </p:sp>
      <p:sp>
        <p:nvSpPr>
          <p:cNvPr id="3" name="TextBox 2"/>
          <p:cNvSpPr txBox="1"/>
          <p:nvPr/>
        </p:nvSpPr>
        <p:spPr>
          <a:xfrm>
            <a:off x="951721" y="1734457"/>
            <a:ext cx="10356980" cy="4524315"/>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Letterjoin-Air Plus 40" panose="02000805000000020003" pitchFamily="50" charset="0"/>
              </a:rPr>
              <a:t>The children are surrounded by 2-d and 3-d shapes both indoors and outside.  The children need to be able to name the most common 2-d </a:t>
            </a:r>
            <a:r>
              <a:rPr lang="en-GB" dirty="0" smtClean="0">
                <a:latin typeface="Letterjoin-Air Plus 40" panose="02000805000000020003" pitchFamily="50" charset="0"/>
              </a:rPr>
              <a:t>and beginning to name 3 – d shapes. </a:t>
            </a:r>
          </a:p>
          <a:p>
            <a:pPr marL="285750" indent="-285750">
              <a:buFont typeface="Arial" panose="020B0604020202020204" pitchFamily="34" charset="0"/>
              <a:buChar char="•"/>
            </a:pPr>
            <a:endParaRPr lang="en-GB" dirty="0" smtClean="0">
              <a:latin typeface="Letterjoin-Air Plus 40" panose="02000805000000020003" pitchFamily="50" charset="0"/>
            </a:endParaRPr>
          </a:p>
          <a:p>
            <a:pPr marL="285750" indent="-285750">
              <a:buFont typeface="Arial" panose="020B0604020202020204" pitchFamily="34" charset="0"/>
              <a:buChar char="•"/>
            </a:pPr>
            <a:r>
              <a:rPr lang="en-GB" dirty="0" smtClean="0">
                <a:latin typeface="Letterjoin-Air Plus 40" panose="02000805000000020003" pitchFamily="50" charset="0"/>
              </a:rPr>
              <a:t>Can you go on a shape hunt around the house and find a named shape or spot some shapes that you know. </a:t>
            </a:r>
          </a:p>
          <a:p>
            <a:pPr marL="285750" indent="-285750">
              <a:buFont typeface="Arial" panose="020B0604020202020204" pitchFamily="34" charset="0"/>
              <a:buChar char="•"/>
            </a:pPr>
            <a:endParaRPr lang="en-GB" dirty="0" smtClean="0">
              <a:latin typeface="Letterjoin-Air Plus 40" panose="02000805000000020003" pitchFamily="50" charset="0"/>
            </a:endParaRPr>
          </a:p>
          <a:p>
            <a:pPr marL="285750" indent="-285750">
              <a:buFont typeface="Arial" panose="020B0604020202020204" pitchFamily="34" charset="0"/>
              <a:buChar char="•"/>
            </a:pPr>
            <a:r>
              <a:rPr lang="en-GB" dirty="0" smtClean="0">
                <a:latin typeface="Letterjoin-Air Plus 40" panose="02000805000000020003" pitchFamily="50" charset="0"/>
              </a:rPr>
              <a:t>Describe the shapes you see. E.g. A clock is a circle – It has one side. It is a round shape. </a:t>
            </a:r>
          </a:p>
          <a:p>
            <a:pPr marL="285750" indent="-285750">
              <a:buFont typeface="Arial" panose="020B0604020202020204" pitchFamily="34" charset="0"/>
              <a:buChar char="•"/>
            </a:pPr>
            <a:endParaRPr lang="en-GB" dirty="0" smtClean="0">
              <a:latin typeface="Letterjoin-Air Plus 40" panose="02000805000000020003" pitchFamily="50" charset="0"/>
            </a:endParaRPr>
          </a:p>
          <a:p>
            <a:pPr marL="285750" indent="-285750">
              <a:buFont typeface="Arial" panose="020B0604020202020204" pitchFamily="34" charset="0"/>
              <a:buChar char="•"/>
            </a:pPr>
            <a:r>
              <a:rPr lang="en-GB" dirty="0" smtClean="0">
                <a:latin typeface="Letterjoin-Air Plus 40" panose="02000805000000020003" pitchFamily="50" charset="0"/>
              </a:rPr>
              <a:t>Can you make a picture from cut out shapes. E.g. A flower - using a oblong, triangles, circles and ovals. </a:t>
            </a:r>
            <a:endParaRPr lang="en-GB" dirty="0">
              <a:latin typeface="Letterjoin-Air Plus 40" panose="02000805000000020003" pitchFamily="50" charset="0"/>
            </a:endParaRPr>
          </a:p>
          <a:p>
            <a:pPr marL="285750" indent="-285750">
              <a:buFont typeface="Arial" panose="020B0604020202020204" pitchFamily="34" charset="0"/>
              <a:buChar char="•"/>
            </a:pPr>
            <a:endParaRPr lang="en-GB" dirty="0">
              <a:latin typeface="Letterjoin-Air Plus 40" panose="02000805000000020003" pitchFamily="50" charset="0"/>
            </a:endParaRPr>
          </a:p>
          <a:p>
            <a:endParaRPr lang="en-GB" dirty="0">
              <a:latin typeface="Letterjoin-Air Plus 40" panose="02000805000000020003" pitchFamily="50" charset="0"/>
            </a:endParaRPr>
          </a:p>
          <a:p>
            <a:endParaRPr lang="en-GB" dirty="0">
              <a:latin typeface="Letterjoin-Air Plus 40" panose="02000805000000020003" pitchFamily="50" charset="0"/>
            </a:endParaRPr>
          </a:p>
          <a:p>
            <a:pPr marL="285750" indent="-285750">
              <a:buFont typeface="Arial" panose="020B0604020202020204" pitchFamily="34" charset="0"/>
              <a:buChar char="•"/>
            </a:pPr>
            <a:endParaRPr lang="en-GB" dirty="0">
              <a:latin typeface="Letterjoin-Air Plus 40" panose="02000805000000020003" pitchFamily="50" charset="0"/>
            </a:endParaRPr>
          </a:p>
        </p:txBody>
      </p:sp>
    </p:spTree>
    <p:extLst>
      <p:ext uri="{BB962C8B-B14F-4D97-AF65-F5344CB8AC3E}">
        <p14:creationId xmlns:p14="http://schemas.microsoft.com/office/powerpoint/2010/main" val="3832526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4784" y="778079"/>
            <a:ext cx="8733453" cy="1188720"/>
          </a:xfrm>
        </p:spPr>
        <p:txBody>
          <a:bodyPr/>
          <a:lstStyle/>
          <a:p>
            <a:r>
              <a:rPr lang="en-GB" dirty="0" smtClean="0"/>
              <a:t>Positional Language</a:t>
            </a:r>
            <a:endParaRPr lang="en-GB" dirty="0"/>
          </a:p>
        </p:txBody>
      </p:sp>
      <p:sp>
        <p:nvSpPr>
          <p:cNvPr id="4" name="TextBox 3"/>
          <p:cNvSpPr txBox="1"/>
          <p:nvPr/>
        </p:nvSpPr>
        <p:spPr>
          <a:xfrm>
            <a:off x="1083733" y="2201333"/>
            <a:ext cx="10397067" cy="5355312"/>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latin typeface="Letter-join Plus 40" panose="02000505000000020003" pitchFamily="50" charset="0"/>
              </a:rPr>
              <a:t>Can you play a game of ‘hide and go find’ can you give clues as to where the person or object is using positional language such as in, under, behind, on top of and next to.</a:t>
            </a:r>
          </a:p>
          <a:p>
            <a:pPr marL="285750" indent="-285750">
              <a:buFont typeface="Arial" panose="020B0604020202020204" pitchFamily="34" charset="0"/>
              <a:buChar char="•"/>
            </a:pPr>
            <a:endParaRPr lang="en-GB" sz="2400" dirty="0" smtClean="0">
              <a:latin typeface="Letter-join Plus 40" panose="02000505000000020003" pitchFamily="50" charset="0"/>
            </a:endParaRPr>
          </a:p>
          <a:p>
            <a:pPr marL="285750" indent="-285750">
              <a:buFont typeface="Arial" panose="020B0604020202020204" pitchFamily="34" charset="0"/>
              <a:buChar char="•"/>
            </a:pPr>
            <a:r>
              <a:rPr lang="en-GB" sz="2400" dirty="0" smtClean="0">
                <a:latin typeface="Letter-join Plus 40" panose="02000505000000020003" pitchFamily="50" charset="0"/>
              </a:rPr>
              <a:t>Can your child set the table following instructions that include positional language. </a:t>
            </a:r>
          </a:p>
          <a:p>
            <a:pPr marL="285750" indent="-285750">
              <a:buFont typeface="Arial" panose="020B0604020202020204" pitchFamily="34" charset="0"/>
              <a:buChar char="•"/>
            </a:pPr>
            <a:endParaRPr lang="en-GB" sz="2400" dirty="0" smtClean="0">
              <a:latin typeface="Letter-join Plus 40" panose="02000505000000020003" pitchFamily="50" charset="0"/>
            </a:endParaRPr>
          </a:p>
          <a:p>
            <a:pPr marL="285750" indent="-285750">
              <a:buFont typeface="Arial" panose="020B0604020202020204" pitchFamily="34" charset="0"/>
              <a:buChar char="•"/>
            </a:pPr>
            <a:r>
              <a:rPr lang="en-GB" sz="2400" dirty="0" smtClean="0">
                <a:latin typeface="Letter-join Plus 40" panose="02000505000000020003" pitchFamily="50" charset="0"/>
              </a:rPr>
              <a:t>Can your child follow a set of instructions this could be in the garden or around the house instructions such as “Can you stand behind the chair”</a:t>
            </a:r>
          </a:p>
          <a:p>
            <a:endParaRPr lang="en-GB" sz="2400" dirty="0" smtClean="0">
              <a:latin typeface="Letter-join Plus 40" panose="02000505000000020003" pitchFamily="50" charset="0"/>
            </a:endParaRPr>
          </a:p>
          <a:p>
            <a:endParaRPr lang="en-GB" sz="2400" dirty="0">
              <a:latin typeface="Letter-join Plus 40" panose="02000505000000020003" pitchFamily="50" charset="0"/>
            </a:endParaRPr>
          </a:p>
          <a:p>
            <a:endParaRPr lang="en-GB" sz="2400" dirty="0" smtClean="0">
              <a:latin typeface="Letter-join Plus 40" panose="02000505000000020003" pitchFamily="50" charset="0"/>
            </a:endParaRPr>
          </a:p>
          <a:p>
            <a:pPr marL="285750" indent="-285750">
              <a:buFont typeface="Arial" panose="020B0604020202020204" pitchFamily="34" charset="0"/>
              <a:buChar char="•"/>
            </a:pPr>
            <a:endParaRPr lang="en-GB" dirty="0" smtClean="0">
              <a:latin typeface="+mj-lt"/>
            </a:endParaRPr>
          </a:p>
          <a:p>
            <a:endParaRPr lang="en-GB" dirty="0">
              <a:latin typeface="+mj-lt"/>
            </a:endParaRPr>
          </a:p>
          <a:p>
            <a:endParaRPr lang="en-GB" dirty="0" smtClean="0">
              <a:latin typeface="+mj-lt"/>
            </a:endParaRPr>
          </a:p>
        </p:txBody>
      </p:sp>
    </p:spTree>
    <p:extLst>
      <p:ext uri="{BB962C8B-B14F-4D97-AF65-F5344CB8AC3E}">
        <p14:creationId xmlns:p14="http://schemas.microsoft.com/office/powerpoint/2010/main" val="4073315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Links to Help you with Maths. </a:t>
            </a:r>
            <a:endParaRPr lang="en-GB" dirty="0"/>
          </a:p>
        </p:txBody>
      </p:sp>
      <p:sp>
        <p:nvSpPr>
          <p:cNvPr id="3" name="Content Placeholder 2"/>
          <p:cNvSpPr>
            <a:spLocks noGrp="1"/>
          </p:cNvSpPr>
          <p:nvPr>
            <p:ph idx="1"/>
          </p:nvPr>
        </p:nvSpPr>
        <p:spPr>
          <a:xfrm>
            <a:off x="2231136" y="2638044"/>
            <a:ext cx="7729728" cy="3932089"/>
          </a:xfrm>
        </p:spPr>
        <p:txBody>
          <a:bodyPr/>
          <a:lstStyle/>
          <a:p>
            <a:endParaRPr lang="en-GB" dirty="0" smtClean="0"/>
          </a:p>
          <a:p>
            <a:r>
              <a:rPr lang="en-GB" dirty="0">
                <a:hlinkClick r:id="rId3"/>
              </a:rPr>
              <a:t>https://</a:t>
            </a:r>
            <a:r>
              <a:rPr lang="en-GB" dirty="0" smtClean="0">
                <a:hlinkClick r:id="rId3"/>
              </a:rPr>
              <a:t>www.bbc.co.uk/iplayer/group/b08bzfnh</a:t>
            </a:r>
            <a:endParaRPr lang="en-GB" dirty="0" smtClean="0"/>
          </a:p>
          <a:p>
            <a:endParaRPr lang="en-GB" dirty="0"/>
          </a:p>
          <a:p>
            <a:r>
              <a:rPr lang="en-GB" dirty="0">
                <a:hlinkClick r:id="rId4"/>
              </a:rPr>
              <a:t>http://</a:t>
            </a:r>
            <a:r>
              <a:rPr lang="en-GB" dirty="0" smtClean="0">
                <a:hlinkClick r:id="rId4"/>
              </a:rPr>
              <a:t>www.crickweb.co.uk</a:t>
            </a:r>
            <a:r>
              <a:rPr lang="en-GB" dirty="0" smtClean="0">
                <a:hlinkClick r:id="rId4"/>
              </a:rPr>
              <a:t>/</a:t>
            </a:r>
            <a:endParaRPr lang="en-GB" dirty="0"/>
          </a:p>
          <a:p>
            <a:endParaRPr lang="en-GB" dirty="0"/>
          </a:p>
          <a:p>
            <a:r>
              <a:rPr lang="en-GB" dirty="0"/>
              <a:t> </a:t>
            </a:r>
            <a:r>
              <a:rPr lang="en-GB" dirty="0">
                <a:hlinkClick r:id="rId5"/>
              </a:rPr>
              <a:t>https://</a:t>
            </a:r>
            <a:r>
              <a:rPr lang="en-GB" dirty="0" smtClean="0">
                <a:hlinkClick r:id="rId5"/>
              </a:rPr>
              <a:t>www.discoveryeducation.co.uk/what-we-offer/discovery-education-espresso</a:t>
            </a:r>
            <a:endParaRPr lang="en-GB" dirty="0" smtClean="0"/>
          </a:p>
          <a:p>
            <a:endParaRPr lang="en-GB" dirty="0" smtClean="0"/>
          </a:p>
          <a:p>
            <a:r>
              <a:rPr lang="en-GB" dirty="0">
                <a:hlinkClick r:id="rId6"/>
              </a:rPr>
              <a:t>https://</a:t>
            </a:r>
            <a:r>
              <a:rPr lang="en-GB" dirty="0" smtClean="0">
                <a:hlinkClick r:id="rId6"/>
              </a:rPr>
              <a:t>www.topmarks.co.uk/Search.aspx?Subject=16&amp;AgeGroup=1</a:t>
            </a:r>
            <a:endParaRPr lang="en-GB" dirty="0" smtClean="0"/>
          </a:p>
          <a:p>
            <a:endParaRPr lang="en-GB" dirty="0"/>
          </a:p>
          <a:p>
            <a:endParaRPr lang="en-GB" dirty="0"/>
          </a:p>
          <a:p>
            <a:endParaRPr lang="en-GB" dirty="0" smtClean="0"/>
          </a:p>
          <a:p>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3370104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161</TotalTime>
  <Words>416</Words>
  <Application>Microsoft Office PowerPoint</Application>
  <PresentationFormat>Widescreen</PresentationFormat>
  <Paragraphs>63</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Gill Sans MT</vt:lpstr>
      <vt:lpstr>Letter-join Plus 40</vt:lpstr>
      <vt:lpstr>Letterjoin-Air Plus 40</vt:lpstr>
      <vt:lpstr>Parcel</vt:lpstr>
      <vt:lpstr>Nursery Maths learning</vt:lpstr>
      <vt:lpstr>Counting</vt:lpstr>
      <vt:lpstr>Numbers</vt:lpstr>
      <vt:lpstr>Comparison of numbers</vt:lpstr>
      <vt:lpstr>Shape</vt:lpstr>
      <vt:lpstr>Positional Language</vt:lpstr>
      <vt:lpstr>Links to Help you with Maths.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Maths ideas</dc:title>
  <dc:creator>joanne beckett</dc:creator>
  <cp:lastModifiedBy>rebeccaj</cp:lastModifiedBy>
  <cp:revision>48</cp:revision>
  <dcterms:created xsi:type="dcterms:W3CDTF">2020-03-16T11:23:05Z</dcterms:created>
  <dcterms:modified xsi:type="dcterms:W3CDTF">2020-03-18T16:13:19Z</dcterms:modified>
</cp:coreProperties>
</file>