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1"/>
  </p:sldMasterIdLst>
  <p:notesMasterIdLst>
    <p:notesMasterId r:id="rId23"/>
  </p:notesMasterIdLst>
  <p:handoutMasterIdLst>
    <p:handoutMasterId r:id="rId24"/>
  </p:handoutMasterIdLst>
  <p:sldIdLst>
    <p:sldId id="343" r:id="rId2"/>
    <p:sldId id="356" r:id="rId3"/>
    <p:sldId id="382" r:id="rId4"/>
    <p:sldId id="384" r:id="rId5"/>
    <p:sldId id="377" r:id="rId6"/>
    <p:sldId id="370" r:id="rId7"/>
    <p:sldId id="357" r:id="rId8"/>
    <p:sldId id="380" r:id="rId9"/>
    <p:sldId id="371" r:id="rId10"/>
    <p:sldId id="381" r:id="rId11"/>
    <p:sldId id="369" r:id="rId12"/>
    <p:sldId id="359" r:id="rId13"/>
    <p:sldId id="360" r:id="rId14"/>
    <p:sldId id="373" r:id="rId15"/>
    <p:sldId id="361" r:id="rId16"/>
    <p:sldId id="372" r:id="rId17"/>
    <p:sldId id="379" r:id="rId18"/>
    <p:sldId id="383" r:id="rId19"/>
    <p:sldId id="363" r:id="rId20"/>
    <p:sldId id="364" r:id="rId21"/>
    <p:sldId id="378" r:id="rId22"/>
  </p:sldIdLst>
  <p:sldSz cx="9144000" cy="6858000" type="screen4x3"/>
  <p:notesSz cx="6797675" cy="9926638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7D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03" autoAdjust="0"/>
    <p:restoredTop sz="94636" autoAdjust="0"/>
  </p:normalViewPr>
  <p:slideViewPr>
    <p:cSldViewPr>
      <p:cViewPr varScale="1">
        <p:scale>
          <a:sx n="71" d="100"/>
          <a:sy n="71" d="100"/>
        </p:scale>
        <p:origin x="112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200"/>
            </a:lvl1pPr>
          </a:lstStyle>
          <a:p>
            <a:pPr>
              <a:defRPr/>
            </a:pPr>
            <a:fld id="{BB90D3DD-6B15-4AD4-8E56-E5409D10DDE8}" type="datetimeFigureOut">
              <a:rPr lang="en-US"/>
              <a:pPr>
                <a:defRPr/>
              </a:pPr>
              <a:t>9/12/2021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>
              <a:defRPr sz="1200"/>
            </a:lvl1pPr>
          </a:lstStyle>
          <a:p>
            <a:pPr>
              <a:defRPr/>
            </a:pPr>
            <a:fld id="{D947866C-EEBF-4400-B4EE-8C554888A0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8254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14875"/>
            <a:ext cx="543560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3" rIns="91426" bIns="45713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3" rIns="91426" bIns="4571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E8723628-DE3C-4C65-B22F-898C6B777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9981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723628-DE3C-4C65-B22F-898C6B77709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33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723628-DE3C-4C65-B22F-898C6B77709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4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723628-DE3C-4C65-B22F-898C6B77709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08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2147483647 h 528"/>
                <a:gd name="T6" fmla="*/ 2147483647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A4629585-AA44-40FE-951D-FF7746CAEB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B377E-1B75-4109-9EB7-02ADE9110B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2A6AA-0E42-4FA4-85F5-86CA9219BA9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6C1AA-FB16-40A9-B8A9-0E209E51729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EB5B292-5F2D-41EC-B5BA-B1358BFB032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6D425-7A29-41BC-870E-72970F83867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0EBB55-1BDB-4755-BC52-5BF102386A8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0016E-F5F4-4AC2-A546-E13D3ACFE50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A886D-D904-454D-A8A3-001284FBAE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E85CBC5-885E-4864-9B01-A95A96B0A40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1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2147483647 h 588"/>
              <a:gd name="T6" fmla="*/ 2147483647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endParaRPr lang="en-US"/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3546C672-B451-4E49-B49E-972AA190BF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7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2147483647 h 588"/>
              <a:gd name="T6" fmla="*/ 2147483647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AC8F25DD-5781-4C9A-B732-69067D7FFFF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6" r:id="rId1"/>
    <p:sldLayoutId id="2147484240" r:id="rId2"/>
    <p:sldLayoutId id="2147484247" r:id="rId3"/>
    <p:sldLayoutId id="2147484241" r:id="rId4"/>
    <p:sldLayoutId id="2147484248" r:id="rId5"/>
    <p:sldLayoutId id="2147484242" r:id="rId6"/>
    <p:sldLayoutId id="2147484243" r:id="rId7"/>
    <p:sldLayoutId id="2147484249" r:id="rId8"/>
    <p:sldLayoutId id="2147484250" r:id="rId9"/>
    <p:sldLayoutId id="2147484244" r:id="rId10"/>
    <p:sldLayoutId id="214748424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mailto:homeworkcc@knypersley.staffs.sch.uk" TargetMode="External"/><Relationship Id="rId7" Type="http://schemas.openxmlformats.org/officeDocument/2006/relationships/image" Target="../media/image3.png"/><Relationship Id="rId2" Type="http://schemas.openxmlformats.org/officeDocument/2006/relationships/hyperlink" Target="mailto:homeworkbb@knypersley.staffs.sch.u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hyperlink" Target="https://www.google.com/url?sa=i&amp;rct=j&amp;q=&amp;esrc=s&amp;source=images&amp;cd=&amp;ved=2ahUKEwjgjNC-kLrkAhXDAmMBHVfKB_EQjRx6BAgBEAQ&amp;url=https://www.123rf.com/clipart-vector/open_door.html&amp;psig=AOvVaw3m87TpvY6d-BVc5R9awh42&amp;ust=1567788228228314" TargetMode="External"/><Relationship Id="rId4" Type="http://schemas.openxmlformats.org/officeDocument/2006/relationships/hyperlink" Target="mailto:homeworknurs@knypersley.staffs.sch.uk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knypersley.staffs.sch.uk/staff/attachment/10/#mai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hyperlink" Target="http://knypersley.staffs.sch.uk/staff/attachment/18/#mai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6.jpeg"/><Relationship Id="rId5" Type="http://schemas.openxmlformats.org/officeDocument/2006/relationships/image" Target="../media/image13.jpeg"/><Relationship Id="rId10" Type="http://schemas.openxmlformats.org/officeDocument/2006/relationships/hyperlink" Target="http://knypersley.staffs.sch.uk/staff/0106a334fb/#main" TargetMode="External"/><Relationship Id="rId4" Type="http://schemas.openxmlformats.org/officeDocument/2006/relationships/hyperlink" Target="http://knypersley.staffs.sch.uk/staff/ddef9b242a/#main" TargetMode="Externa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hyperlink" Target="https://www.google.com/url?sa=i&amp;rct=j&amp;q=&amp;esrc=s&amp;source=images&amp;cd=&amp;ved=2ahUKEwiC3az-jbrkAhUtxYUKHfOHClsQjRx6BAgBEAQ&amp;url=https://www.smythstoys.com/uk/en-gb/hasbro-board-games/guess-who-game/p/100157&amp;psig=AOvVaw1KerjLjpCV_GR9HjFZ34lL&amp;ust=156778756874501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hyperlink" Target="https://www.google.com/url?sa=i&amp;rct=j&amp;q=&amp;esrc=s&amp;source=images&amp;cd=&amp;ved=2ahUKEwipsqidjrrkAhUCJhoKHVCLB28QjRx6BAgBEAQ&amp;url=https://www.penguinrandomhouse.com/books/286665/room-on-the-broom-by-julia-donaldson-illustrated-by-axel-scheffler/9780142501122/&amp;psig=AOvVaw0h1vDPsDdLDIffM1gLwFBu&amp;ust=1567787637457535" TargetMode="External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720" y="357166"/>
            <a:ext cx="8643998" cy="34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etter-join Plus 40" pitchFamily="50" charset="0"/>
              </a:rPr>
              <a:t>Knypersley First School </a:t>
            </a:r>
          </a:p>
          <a:p>
            <a:pPr>
              <a:defRPr/>
            </a:pP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>
              <a:defRPr/>
            </a:pPr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>
              <a:defRPr/>
            </a:pPr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171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9428" y="1465199"/>
            <a:ext cx="3491886" cy="2852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07719" y="1628800"/>
            <a:ext cx="4133510" cy="31001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21" r="-971" b="19237"/>
          <a:stretch/>
        </p:blipFill>
        <p:spPr>
          <a:xfrm>
            <a:off x="3212381" y="4799701"/>
            <a:ext cx="3158976" cy="1869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96336" y="5085184"/>
            <a:ext cx="1409469" cy="1679780"/>
            <a:chOff x="7266987" y="4624073"/>
            <a:chExt cx="1763241" cy="206888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66987" y="4624073"/>
              <a:ext cx="1763241" cy="118588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1021" r="-971" b="19237"/>
            <a:stretch/>
          </p:blipFill>
          <p:spPr>
            <a:xfrm>
              <a:off x="7408038" y="5801265"/>
              <a:ext cx="1507044" cy="891691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460918" y="188640"/>
            <a:ext cx="70125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smtClean="0">
                <a:latin typeface="Letterjoin-Air Plus 40" panose="02000805000000020003" pitchFamily="50" charset="0"/>
              </a:rPr>
              <a:t>Ready for Reception/ Nursery 2021</a:t>
            </a:r>
          </a:p>
          <a:p>
            <a:endParaRPr lang="en-GB" dirty="0">
              <a:latin typeface="Letterjoin-Air Plus 40" panose="02000805000000020003" pitchFamily="50" charset="0"/>
            </a:endParaRPr>
          </a:p>
          <a:p>
            <a:r>
              <a:rPr lang="en-GB" dirty="0" smtClean="0">
                <a:latin typeface="Letterjoin-Air Plus 40" panose="02000805000000020003" pitchFamily="50" charset="0"/>
              </a:rPr>
              <a:t>Please see – </a:t>
            </a:r>
          </a:p>
          <a:p>
            <a:r>
              <a:rPr lang="en-GB" dirty="0" smtClean="0">
                <a:latin typeface="Letterjoin-Air Plus 40" panose="02000805000000020003" pitchFamily="50" charset="0"/>
              </a:rPr>
              <a:t>School website</a:t>
            </a:r>
          </a:p>
          <a:p>
            <a:r>
              <a:rPr lang="en-GB" dirty="0" smtClean="0">
                <a:latin typeface="Letterjoin-Air Plus 40" panose="02000805000000020003" pitchFamily="50" charset="0"/>
              </a:rPr>
              <a:t>Parents</a:t>
            </a:r>
          </a:p>
          <a:p>
            <a:r>
              <a:rPr lang="en-GB" dirty="0" smtClean="0">
                <a:latin typeface="Letterjoin-Air Plus 40" panose="02000805000000020003" pitchFamily="50" charset="0"/>
              </a:rPr>
              <a:t>Admissions</a:t>
            </a:r>
          </a:p>
          <a:p>
            <a:r>
              <a:rPr lang="en-GB" dirty="0" smtClean="0">
                <a:latin typeface="Letterjoin-Air Plus 40" panose="02000805000000020003" pitchFamily="50" charset="0"/>
              </a:rPr>
              <a:t>Ready for Reception/ Ready for Nursery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1765" y="3212976"/>
            <a:ext cx="4752528" cy="300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29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188640"/>
            <a:ext cx="7620000" cy="609600"/>
          </a:xfr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8100000" scaled="0"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200" dirty="0" smtClean="0">
                <a:latin typeface="Letter-join Plus 40" pitchFamily="50" charset="0"/>
              </a:rPr>
              <a:t>Parent Workshops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242888" y="903288"/>
            <a:ext cx="8455025" cy="83099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39688">
              <a:defRPr/>
            </a:pPr>
            <a:r>
              <a:rPr lang="en-GB" dirty="0">
                <a:latin typeface="Letter-join Plus 40" pitchFamily="50" charset="0"/>
              </a:rPr>
              <a:t>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tter-join Plus 40" pitchFamily="50" charset="0"/>
              <a:sym typeface="Comic Sans MS" pitchFamily="66" charset="0"/>
            </a:endParaRPr>
          </a:p>
          <a:p>
            <a:pPr marL="39688">
              <a:defRPr/>
            </a:pPr>
            <a:endParaRPr lang="en-US" dirty="0">
              <a:latin typeface="Letter-join Plus 40" pitchFamily="50" charset="0"/>
              <a:sym typeface="Comic Sans MS" pitchFamily="66" charset="0"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323527" y="903288"/>
            <a:ext cx="3072903" cy="2986232"/>
          </a:xfrm>
          <a:prstGeom prst="star5">
            <a:avLst>
              <a:gd name="adj" fmla="val 32750"/>
              <a:gd name="hf" fmla="val 105146"/>
              <a:gd name="vf" fmla="val 110557"/>
            </a:avLst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81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2000" b="1" dirty="0">
                <a:solidFill>
                  <a:schemeClr val="tx1"/>
                </a:solidFill>
                <a:latin typeface="Letter-join Plus 40" pitchFamily="50" charset="0"/>
              </a:rPr>
              <a:t>1,2,3,4,5 Once I caught a fish alive!</a:t>
            </a:r>
          </a:p>
          <a:p>
            <a:r>
              <a:rPr lang="en-GB" sz="2000" dirty="0">
                <a:solidFill>
                  <a:schemeClr val="tx1"/>
                </a:solidFill>
                <a:latin typeface="Letter-join Plus 40" pitchFamily="50" charset="0"/>
              </a:rPr>
              <a:t>Maths in the </a:t>
            </a:r>
            <a:r>
              <a:rPr lang="en-GB" sz="2000" dirty="0" smtClean="0">
                <a:solidFill>
                  <a:schemeClr val="tx1"/>
                </a:solidFill>
                <a:latin typeface="Letter-join Plus 40" pitchFamily="50" charset="0"/>
              </a:rPr>
              <a:t>Early </a:t>
            </a:r>
            <a:r>
              <a:rPr lang="en-GB" sz="2000" dirty="0" smtClean="0">
                <a:solidFill>
                  <a:schemeClr val="tx1"/>
                </a:solidFill>
                <a:latin typeface="Letter-join Plus 40" pitchFamily="50" charset="0"/>
              </a:rPr>
              <a:t>Years date TBC</a:t>
            </a:r>
            <a:endParaRPr lang="en-GB" sz="2000" dirty="0">
              <a:solidFill>
                <a:schemeClr val="tx1"/>
              </a:solidFill>
              <a:latin typeface="Letter-join Plus 40" pitchFamily="50" charset="0"/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4289395" y="493440"/>
            <a:ext cx="3288978" cy="2928264"/>
          </a:xfrm>
          <a:prstGeom prst="star5">
            <a:avLst>
              <a:gd name="adj" fmla="val 32750"/>
              <a:gd name="hf" fmla="val 105146"/>
              <a:gd name="vf" fmla="val 110557"/>
            </a:avLst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81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2000" b="1" u="sng" dirty="0" smtClean="0">
                <a:solidFill>
                  <a:schemeClr val="tx1"/>
                </a:solidFill>
                <a:latin typeface="Letter-join Plus 40" pitchFamily="50" charset="0"/>
              </a:rPr>
              <a:t>Mind the Gap!– </a:t>
            </a:r>
            <a:r>
              <a:rPr lang="en-GB" sz="2000" dirty="0" smtClean="0">
                <a:solidFill>
                  <a:schemeClr val="tx1"/>
                </a:solidFill>
                <a:latin typeface="Letter-join Plus 40" pitchFamily="50" charset="0"/>
              </a:rPr>
              <a:t>Language and communication workshop – October 12</a:t>
            </a:r>
            <a:r>
              <a:rPr lang="en-GB" sz="2000" baseline="30000" dirty="0" smtClean="0">
                <a:solidFill>
                  <a:schemeClr val="tx1"/>
                </a:solidFill>
                <a:latin typeface="Letter-join Plus 40" pitchFamily="50" charset="0"/>
              </a:rPr>
              <a:t>th</a:t>
            </a:r>
            <a:r>
              <a:rPr lang="en-GB" sz="2000" dirty="0" smtClean="0">
                <a:solidFill>
                  <a:schemeClr val="tx1"/>
                </a:solidFill>
                <a:latin typeface="Letter-join Plus 40" pitchFamily="50" charset="0"/>
              </a:rPr>
              <a:t> 2:15pm</a:t>
            </a:r>
            <a:endParaRPr lang="en-GB" dirty="0">
              <a:solidFill>
                <a:schemeClr val="tx1"/>
              </a:solidFill>
              <a:latin typeface="Letter-join Plus 40" pitchFamily="50" charset="0"/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5861059" y="3598489"/>
            <a:ext cx="3066576" cy="2480704"/>
          </a:xfrm>
          <a:prstGeom prst="star5">
            <a:avLst>
              <a:gd name="adj" fmla="val 32750"/>
              <a:gd name="hf" fmla="val 105146"/>
              <a:gd name="vf" fmla="val 110557"/>
            </a:avLst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81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000" b="1" u="sng" dirty="0">
                <a:solidFill>
                  <a:schemeClr val="tx1"/>
                </a:solidFill>
                <a:latin typeface="Letter-join Plus 40" pitchFamily="50" charset="0"/>
              </a:rPr>
              <a:t>Read it all about! </a:t>
            </a:r>
            <a:r>
              <a:rPr lang="en-GB" sz="2000" dirty="0">
                <a:solidFill>
                  <a:schemeClr val="tx1"/>
                </a:solidFill>
                <a:latin typeface="Letter-join Plus 40" pitchFamily="50" charset="0"/>
              </a:rPr>
              <a:t>Phonics</a:t>
            </a:r>
            <a:r>
              <a:rPr lang="en-GB" sz="2000" dirty="0" smtClean="0">
                <a:solidFill>
                  <a:schemeClr val="tx1"/>
                </a:solidFill>
                <a:latin typeface="Letter-join Plus 40" pitchFamily="50" charset="0"/>
              </a:rPr>
              <a:t>/</a:t>
            </a:r>
          </a:p>
          <a:p>
            <a:pPr>
              <a:defRPr/>
            </a:pPr>
            <a:r>
              <a:rPr lang="en-GB" sz="2000" dirty="0" smtClean="0">
                <a:solidFill>
                  <a:schemeClr val="tx1"/>
                </a:solidFill>
                <a:latin typeface="Letter-join Plus 40" pitchFamily="50" charset="0"/>
              </a:rPr>
              <a:t>Reading – 30</a:t>
            </a:r>
            <a:r>
              <a:rPr lang="en-GB" sz="2000" baseline="30000" dirty="0" smtClean="0">
                <a:solidFill>
                  <a:schemeClr val="tx1"/>
                </a:solidFill>
                <a:latin typeface="Letter-join Plus 40" pitchFamily="50" charset="0"/>
              </a:rPr>
              <a:t>th</a:t>
            </a:r>
            <a:r>
              <a:rPr lang="en-GB" sz="2000" dirty="0" smtClean="0">
                <a:solidFill>
                  <a:schemeClr val="tx1"/>
                </a:solidFill>
                <a:latin typeface="Letter-join Plus 40" pitchFamily="50" charset="0"/>
              </a:rPr>
              <a:t> September 2:15pm</a:t>
            </a:r>
            <a:endParaRPr lang="en-GB" sz="2000" dirty="0">
              <a:solidFill>
                <a:schemeClr val="tx1"/>
              </a:solidFill>
              <a:latin typeface="Letter-join Plus 40" pitchFamily="50" charset="0"/>
            </a:endParaRPr>
          </a:p>
        </p:txBody>
      </p:sp>
      <p:pic>
        <p:nvPicPr>
          <p:cNvPr id="9218" name="Picture 2" descr="\\KNP-SR-001\Staff\lydial\Pictures\Nursery 2019\IMG_45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7879">
            <a:off x="730413" y="4360420"/>
            <a:ext cx="2563064" cy="191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\\KNP-SR-001\Staff\lydial\Pictures\Nursery 2019\IMG_45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32458">
            <a:off x="3390976" y="3997859"/>
            <a:ext cx="2651254" cy="198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7885291" y="214694"/>
            <a:ext cx="1115169" cy="1415379"/>
            <a:chOff x="7266987" y="4624073"/>
            <a:chExt cx="1763241" cy="206888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66987" y="4624073"/>
              <a:ext cx="1763241" cy="118588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1021" r="-971" b="19237"/>
            <a:stretch/>
          </p:blipFill>
          <p:spPr>
            <a:xfrm>
              <a:off x="7408038" y="5801265"/>
              <a:ext cx="1507044" cy="89169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928938" y="2714625"/>
            <a:ext cx="3571875" cy="1285875"/>
          </a:xfrm>
          <a:prstGeom prst="ellipse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81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3357563" y="3071813"/>
            <a:ext cx="26431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sz="3200">
                <a:latin typeface="Letter-join Plus 40" pitchFamily="50" charset="0"/>
              </a:rPr>
              <a:t>Intervention</a:t>
            </a:r>
          </a:p>
        </p:txBody>
      </p:sp>
      <p:sp>
        <p:nvSpPr>
          <p:cNvPr id="7" name="5-Point Star 6"/>
          <p:cNvSpPr/>
          <p:nvPr/>
        </p:nvSpPr>
        <p:spPr>
          <a:xfrm>
            <a:off x="5786438" y="214313"/>
            <a:ext cx="2928937" cy="2214562"/>
          </a:xfrm>
          <a:prstGeom prst="star5">
            <a:avLst>
              <a:gd name="adj" fmla="val 32750"/>
              <a:gd name="hf" fmla="val 105146"/>
              <a:gd name="vf" fmla="val 110557"/>
            </a:avLst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81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15366" name="TextBox 7"/>
          <p:cNvSpPr txBox="1">
            <a:spLocks noChangeArrowheads="1"/>
          </p:cNvSpPr>
          <p:nvPr/>
        </p:nvSpPr>
        <p:spPr bwMode="auto">
          <a:xfrm>
            <a:off x="6286500" y="977900"/>
            <a:ext cx="19288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sz="1600">
                <a:latin typeface="Letter-join Plus 40" pitchFamily="50" charset="0"/>
              </a:rPr>
              <a:t>Individual or small groups in class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285750" y="214313"/>
            <a:ext cx="2928938" cy="2214562"/>
          </a:xfrm>
          <a:prstGeom prst="star5">
            <a:avLst>
              <a:gd name="adj" fmla="val 32750"/>
              <a:gd name="hf" fmla="val 105146"/>
              <a:gd name="vf" fmla="val 110557"/>
            </a:avLst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81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15368" name="TextBox 10"/>
          <p:cNvSpPr txBox="1">
            <a:spLocks noChangeArrowheads="1"/>
          </p:cNvSpPr>
          <p:nvPr/>
        </p:nvSpPr>
        <p:spPr bwMode="auto">
          <a:xfrm>
            <a:off x="721214" y="1047558"/>
            <a:ext cx="19288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sz="1600" dirty="0">
                <a:latin typeface="Letter-join Plus 40" pitchFamily="50" charset="0"/>
              </a:rPr>
              <a:t>When children are not making the expected progress.</a:t>
            </a:r>
          </a:p>
        </p:txBody>
      </p:sp>
      <p:sp>
        <p:nvSpPr>
          <p:cNvPr id="15369" name="TextBox 11"/>
          <p:cNvSpPr txBox="1">
            <a:spLocks noChangeArrowheads="1"/>
          </p:cNvSpPr>
          <p:nvPr/>
        </p:nvSpPr>
        <p:spPr bwMode="auto">
          <a:xfrm>
            <a:off x="857250" y="4643438"/>
            <a:ext cx="19288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/>
              <a:t>Tailored for your child. </a:t>
            </a:r>
          </a:p>
        </p:txBody>
      </p:sp>
      <p:sp>
        <p:nvSpPr>
          <p:cNvPr id="15370" name="TextBox 12"/>
          <p:cNvSpPr txBox="1">
            <a:spLocks noChangeArrowheads="1"/>
          </p:cNvSpPr>
          <p:nvPr/>
        </p:nvSpPr>
        <p:spPr bwMode="auto">
          <a:xfrm>
            <a:off x="6357938" y="4714875"/>
            <a:ext cx="192881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/>
              <a:t>Tailored for your child. 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5929313" y="3929063"/>
            <a:ext cx="2928937" cy="2214562"/>
          </a:xfrm>
          <a:prstGeom prst="star5">
            <a:avLst>
              <a:gd name="adj" fmla="val 32750"/>
              <a:gd name="hf" fmla="val 105146"/>
              <a:gd name="vf" fmla="val 110557"/>
            </a:avLst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81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15" name="5-Point Star 14"/>
          <p:cNvSpPr/>
          <p:nvPr/>
        </p:nvSpPr>
        <p:spPr>
          <a:xfrm>
            <a:off x="357188" y="4143375"/>
            <a:ext cx="2928937" cy="2214563"/>
          </a:xfrm>
          <a:prstGeom prst="star5">
            <a:avLst>
              <a:gd name="adj" fmla="val 32750"/>
              <a:gd name="hf" fmla="val 105146"/>
              <a:gd name="vf" fmla="val 110557"/>
            </a:avLst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81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15373" name="TextBox 15"/>
          <p:cNvSpPr txBox="1">
            <a:spLocks noChangeArrowheads="1"/>
          </p:cNvSpPr>
          <p:nvPr/>
        </p:nvSpPr>
        <p:spPr bwMode="auto">
          <a:xfrm>
            <a:off x="751799" y="4985065"/>
            <a:ext cx="20875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sz="1600" dirty="0">
                <a:latin typeface="Letter-join Plus 40" pitchFamily="50" charset="0"/>
              </a:rPr>
              <a:t>Activities are planned and delivered by a member of staff </a:t>
            </a:r>
          </a:p>
        </p:txBody>
      </p:sp>
      <p:sp>
        <p:nvSpPr>
          <p:cNvPr id="15374" name="TextBox 16"/>
          <p:cNvSpPr txBox="1">
            <a:spLocks noChangeArrowheads="1"/>
          </p:cNvSpPr>
          <p:nvPr/>
        </p:nvSpPr>
        <p:spPr bwMode="auto">
          <a:xfrm>
            <a:off x="6588125" y="4581525"/>
            <a:ext cx="1627188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sz="1600">
                <a:latin typeface="Letter-join Plus 40" pitchFamily="50" charset="0"/>
              </a:rPr>
              <a:t>Parents will be kept informed and activities might be sent home</a:t>
            </a:r>
          </a:p>
        </p:txBody>
      </p:sp>
      <p:sp>
        <p:nvSpPr>
          <p:cNvPr id="18" name="Down Arrow 17"/>
          <p:cNvSpPr/>
          <p:nvPr/>
        </p:nvSpPr>
        <p:spPr>
          <a:xfrm rot="12658437">
            <a:off x="6472238" y="2495550"/>
            <a:ext cx="714375" cy="6429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20" name="Right Arrow 19"/>
          <p:cNvSpPr/>
          <p:nvPr/>
        </p:nvSpPr>
        <p:spPr>
          <a:xfrm rot="14341194">
            <a:off x="2133600" y="2562225"/>
            <a:ext cx="714375" cy="714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21" name="Down Arrow 20"/>
          <p:cNvSpPr/>
          <p:nvPr/>
        </p:nvSpPr>
        <p:spPr>
          <a:xfrm rot="18479412">
            <a:off x="6117431" y="3801269"/>
            <a:ext cx="714375" cy="6429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22" name="Down Arrow 21"/>
          <p:cNvSpPr/>
          <p:nvPr/>
        </p:nvSpPr>
        <p:spPr>
          <a:xfrm rot="1793681">
            <a:off x="2684463" y="4064000"/>
            <a:ext cx="714375" cy="6429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grpSp>
        <p:nvGrpSpPr>
          <p:cNvPr id="19" name="Group 18"/>
          <p:cNvGrpSpPr/>
          <p:nvPr/>
        </p:nvGrpSpPr>
        <p:grpSpPr>
          <a:xfrm>
            <a:off x="4062118" y="150264"/>
            <a:ext cx="1019763" cy="1391748"/>
            <a:chOff x="7266987" y="4624073"/>
            <a:chExt cx="1763241" cy="206888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66987" y="4624073"/>
              <a:ext cx="1763241" cy="118588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1021" r="-971" b="19237"/>
            <a:stretch/>
          </p:blipFill>
          <p:spPr>
            <a:xfrm>
              <a:off x="7408038" y="5801265"/>
              <a:ext cx="1507044" cy="89169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7772400" cy="857256"/>
          </a:xfrm>
          <a:solidFill>
            <a:srgbClr val="92D050"/>
          </a:solidFill>
        </p:spPr>
        <p:txBody>
          <a:bodyPr/>
          <a:lstStyle/>
          <a:p>
            <a:pPr algn="ctr">
              <a:defRPr/>
            </a:pPr>
            <a:r>
              <a:rPr lang="en-GB" dirty="0" smtClean="0">
                <a:effectLst/>
                <a:latin typeface="Letter-join Plus 40" pitchFamily="50" charset="0"/>
              </a:rPr>
              <a:t>FOREST SCHOOL </a:t>
            </a:r>
            <a:endParaRPr lang="en-GB" dirty="0">
              <a:effectLst/>
              <a:latin typeface="Letter-join Plus 40" pitchFamily="50" charset="0"/>
            </a:endParaRPr>
          </a:p>
        </p:txBody>
      </p:sp>
      <p:sp>
        <p:nvSpPr>
          <p:cNvPr id="16387" name="Subtitle 2"/>
          <p:cNvSpPr>
            <a:spLocks noGrp="1"/>
          </p:cNvSpPr>
          <p:nvPr>
            <p:ph type="subTitle" idx="1"/>
          </p:nvPr>
        </p:nvSpPr>
        <p:spPr>
          <a:xfrm>
            <a:off x="785813" y="1428750"/>
            <a:ext cx="7772400" cy="4880570"/>
          </a:xfrm>
        </p:spPr>
        <p:txBody>
          <a:bodyPr/>
          <a:lstStyle/>
          <a:p>
            <a:pPr marR="0" algn="l"/>
            <a:r>
              <a:rPr lang="en-US" altLang="en-US" sz="2000" dirty="0" smtClean="0">
                <a:latin typeface="Letter-join Plus 40" pitchFamily="50" charset="0"/>
              </a:rPr>
              <a:t>This is run by a specialist forest school leader </a:t>
            </a:r>
            <a:r>
              <a:rPr lang="en-US" altLang="en-US" sz="2000" dirty="0" err="1" smtClean="0">
                <a:latin typeface="Letter-join Plus 40" pitchFamily="50" charset="0"/>
              </a:rPr>
              <a:t>Mr</a:t>
            </a:r>
            <a:r>
              <a:rPr lang="en-US" altLang="en-US" sz="2000" dirty="0" smtClean="0">
                <a:latin typeface="Letter-join Plus 40" pitchFamily="50" charset="0"/>
              </a:rPr>
              <a:t> Fox. </a:t>
            </a:r>
          </a:p>
          <a:p>
            <a:pPr marR="0" algn="l"/>
            <a:endParaRPr lang="en-US" altLang="en-US" sz="2000" dirty="0" smtClean="0">
              <a:latin typeface="Letter-join Plus 40" pitchFamily="50" charset="0"/>
            </a:endParaRPr>
          </a:p>
          <a:p>
            <a:pPr marR="0" algn="l"/>
            <a:endParaRPr lang="en-US" altLang="en-US" sz="2000" dirty="0" smtClean="0">
              <a:latin typeface="Letter-join Plus 40" pitchFamily="50" charset="0"/>
            </a:endParaRPr>
          </a:p>
          <a:p>
            <a:pPr marR="0" algn="l"/>
            <a:endParaRPr lang="en-US" altLang="en-US" sz="2000" dirty="0" smtClean="0">
              <a:latin typeface="Letter-join Plus 40" pitchFamily="50" charset="0"/>
            </a:endParaRPr>
          </a:p>
          <a:p>
            <a:pPr marR="0" algn="l"/>
            <a:endParaRPr lang="en-US" altLang="en-US" sz="2000" dirty="0">
              <a:latin typeface="Letter-join Plus 40" pitchFamily="50" charset="0"/>
            </a:endParaRPr>
          </a:p>
          <a:p>
            <a:pPr marR="0" algn="l"/>
            <a:endParaRPr lang="en-US" altLang="en-US" sz="2000" dirty="0" smtClean="0">
              <a:latin typeface="Letter-join Plus 40" pitchFamily="50" charset="0"/>
            </a:endParaRPr>
          </a:p>
          <a:p>
            <a:pPr marR="0" algn="l"/>
            <a:endParaRPr lang="en-US" altLang="en-US" sz="2000" dirty="0">
              <a:latin typeface="Letter-join Plus 40" pitchFamily="50" charset="0"/>
            </a:endParaRPr>
          </a:p>
          <a:p>
            <a:pPr marR="0" algn="l"/>
            <a:endParaRPr lang="en-US" altLang="en-US" sz="2000" dirty="0" smtClean="0">
              <a:latin typeface="Letter-join Plus 40" pitchFamily="50" charset="0"/>
            </a:endParaRPr>
          </a:p>
          <a:p>
            <a:pPr marR="0" algn="l"/>
            <a:endParaRPr lang="en-US" altLang="en-US" sz="2000" dirty="0">
              <a:latin typeface="Letter-join Plus 40" pitchFamily="50" charset="0"/>
            </a:endParaRPr>
          </a:p>
          <a:p>
            <a:pPr marR="0" algn="l"/>
            <a:endParaRPr lang="en-US" altLang="en-US" sz="2000" dirty="0" smtClean="0">
              <a:latin typeface="Letter-join Plus 40" pitchFamily="50" charset="0"/>
            </a:endParaRPr>
          </a:p>
          <a:p>
            <a:pPr marR="0" algn="l"/>
            <a:endParaRPr lang="en-US" altLang="en-US" sz="2000" dirty="0">
              <a:latin typeface="Letter-join Plus 40" pitchFamily="50" charset="0"/>
            </a:endParaRPr>
          </a:p>
          <a:p>
            <a:pPr marR="0" algn="l"/>
            <a:endParaRPr lang="en-US" altLang="en-US" sz="2000" dirty="0" smtClean="0">
              <a:latin typeface="Letter-join Plus 40" pitchFamily="50" charset="0"/>
            </a:endParaRPr>
          </a:p>
          <a:p>
            <a:pPr marR="0" algn="l"/>
            <a:r>
              <a:rPr lang="en-US" altLang="en-US" sz="2000" dirty="0" smtClean="0">
                <a:latin typeface="Letter-join Plus 40" pitchFamily="50" charset="0"/>
              </a:rPr>
              <a:t>This will run in the Spring Term for EYFS</a:t>
            </a:r>
            <a:endParaRPr lang="en-US" altLang="en-US" sz="2000" dirty="0">
              <a:latin typeface="Letter-join Plus 40" pitchFamily="50" charset="0"/>
            </a:endParaRPr>
          </a:p>
          <a:p>
            <a:pPr marR="0" algn="l"/>
            <a:r>
              <a:rPr lang="en-US" altLang="en-US" sz="2000" dirty="0" smtClean="0">
                <a:solidFill>
                  <a:schemeClr val="tx1"/>
                </a:solidFill>
                <a:latin typeface="Letter-join Plus 40" pitchFamily="50" charset="0"/>
              </a:rPr>
              <a:t>All parents will be invited to share the final forest school experience with the children. </a:t>
            </a:r>
          </a:p>
          <a:p>
            <a:pPr marR="0"/>
            <a:r>
              <a:rPr lang="en-US" altLang="en-US" sz="2400" dirty="0" smtClean="0"/>
              <a:t>  </a:t>
            </a:r>
          </a:p>
        </p:txBody>
      </p:sp>
      <p:pic>
        <p:nvPicPr>
          <p:cNvPr id="4098" name="Picture 2" descr="\\KNP-SR-001\Staff\lydial\Pictures\forest school\IMG_56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65" y="2420888"/>
            <a:ext cx="2016224" cy="269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KNP-SR-001\Staff\lydial\Pictures\forest school\IMG_56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03528" y="2406001"/>
            <a:ext cx="2744826" cy="205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KNP-SR-001\Staff\lydial\Pictures\forest school\IMG_57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752" y="2200488"/>
            <a:ext cx="1944216" cy="260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\\KNP-SR-001\Staff\lydial\Pictures\forest school\IMG_59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54490"/>
            <a:ext cx="2055777" cy="275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7860305" y="484150"/>
            <a:ext cx="1148323" cy="1259556"/>
            <a:chOff x="7266987" y="4624073"/>
            <a:chExt cx="1763241" cy="206888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66987" y="4624073"/>
              <a:ext cx="1763241" cy="118588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1021" r="-971" b="19237"/>
            <a:stretch/>
          </p:blipFill>
          <p:spPr>
            <a:xfrm>
              <a:off x="7408038" y="5801265"/>
              <a:ext cx="1507044" cy="89169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16886" y="-38924"/>
            <a:ext cx="3178696" cy="1282154"/>
          </a:xfrm>
        </p:spPr>
        <p:txBody>
          <a:bodyPr>
            <a:normAutofit/>
          </a:bodyPr>
          <a:lstStyle/>
          <a:p>
            <a:r>
              <a:rPr lang="en-GB" sz="4400" dirty="0" smtClean="0">
                <a:latin typeface="Letter-join Plus 40" pitchFamily="50" charset="0"/>
              </a:rPr>
              <a:t>Swimming!</a:t>
            </a:r>
            <a:endParaRPr lang="en-GB" sz="4400" dirty="0">
              <a:latin typeface="Letter-join Plus 40" pitchFamily="50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8" t="42906" r="3172" b="20269"/>
          <a:stretch/>
        </p:blipFill>
        <p:spPr bwMode="auto">
          <a:xfrm>
            <a:off x="1043608" y="1102778"/>
            <a:ext cx="7206018" cy="311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44125" y="4365104"/>
            <a:ext cx="55242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Letter-join Plus 40" pitchFamily="50" charset="0"/>
              </a:rPr>
              <a:t>When will my child swim? </a:t>
            </a:r>
          </a:p>
          <a:p>
            <a:r>
              <a:rPr lang="en-GB" dirty="0" smtClean="0">
                <a:latin typeface="Letter-join Plus 40" pitchFamily="50" charset="0"/>
              </a:rPr>
              <a:t>Nursery TBC</a:t>
            </a:r>
            <a:endParaRPr lang="en-GB" dirty="0" smtClean="0">
              <a:latin typeface="Letter-join Plus 40" pitchFamily="50" charset="0"/>
            </a:endParaRPr>
          </a:p>
          <a:p>
            <a:r>
              <a:rPr lang="en-GB" dirty="0" smtClean="0">
                <a:latin typeface="Letter-join Plus 40" pitchFamily="50" charset="0"/>
              </a:rPr>
              <a:t>Reception Wednesday AM</a:t>
            </a:r>
          </a:p>
          <a:p>
            <a:r>
              <a:rPr lang="en-GB" dirty="0" smtClean="0">
                <a:latin typeface="Letter-join Plus 40" pitchFamily="50" charset="0"/>
              </a:rPr>
              <a:t>What will they need</a:t>
            </a:r>
            <a:r>
              <a:rPr lang="en-GB" dirty="0" smtClean="0">
                <a:latin typeface="Letter-join Plus 40" pitchFamily="50" charset="0"/>
              </a:rPr>
              <a:t>?</a:t>
            </a:r>
          </a:p>
          <a:p>
            <a:r>
              <a:rPr lang="en-GB" dirty="0" smtClean="0">
                <a:latin typeface="Letter-join Plus 40" pitchFamily="50" charset="0"/>
              </a:rPr>
              <a:t>Adults at swimming.</a:t>
            </a:r>
            <a:endParaRPr lang="en-GB" dirty="0" smtClean="0">
              <a:latin typeface="Letter-join Plus 40" pitchFamily="50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742992" y="5301208"/>
            <a:ext cx="1121437" cy="1463756"/>
            <a:chOff x="7266987" y="4624073"/>
            <a:chExt cx="1763241" cy="206888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66987" y="4624073"/>
              <a:ext cx="1763241" cy="118588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1021" r="-971" b="19237"/>
            <a:stretch/>
          </p:blipFill>
          <p:spPr>
            <a:xfrm>
              <a:off x="7408038" y="5801265"/>
              <a:ext cx="1507044" cy="8916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1843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1"/>
          <p:cNvSpPr>
            <a:spLocks noGrp="1"/>
          </p:cNvSpPr>
          <p:nvPr>
            <p:ph idx="1"/>
          </p:nvPr>
        </p:nvSpPr>
        <p:spPr>
          <a:xfrm>
            <a:off x="421463" y="1029701"/>
            <a:ext cx="8229600" cy="2645469"/>
          </a:xfrm>
        </p:spPr>
        <p:txBody>
          <a:bodyPr/>
          <a:lstStyle/>
          <a:p>
            <a:r>
              <a:rPr lang="en-GB" altLang="en-US" sz="2200" dirty="0" smtClean="0">
                <a:latin typeface="Letter-join Plus 40" pitchFamily="50" charset="0"/>
              </a:rPr>
              <a:t>Text messaging </a:t>
            </a:r>
            <a:r>
              <a:rPr lang="en-GB" altLang="en-US" sz="2200" dirty="0" smtClean="0">
                <a:latin typeface="Letter-join Plus 40" pitchFamily="50" charset="0"/>
              </a:rPr>
              <a:t>service (app reminder)</a:t>
            </a:r>
            <a:endParaRPr lang="en-GB" altLang="en-US" sz="2200" dirty="0" smtClean="0">
              <a:latin typeface="Letter-join Plus 40" pitchFamily="50" charset="0"/>
            </a:endParaRPr>
          </a:p>
          <a:p>
            <a:r>
              <a:rPr lang="en-GB" altLang="en-US" sz="2200" dirty="0" smtClean="0">
                <a:latin typeface="Letter-join Plus 40" pitchFamily="50" charset="0"/>
              </a:rPr>
              <a:t>Labels </a:t>
            </a:r>
            <a:r>
              <a:rPr lang="en-GB" altLang="en-US" sz="2200" dirty="0" smtClean="0">
                <a:latin typeface="Letter-join Plus 40" pitchFamily="50" charset="0"/>
              </a:rPr>
              <a:t>and comments in home / school books. </a:t>
            </a:r>
          </a:p>
          <a:p>
            <a:r>
              <a:rPr lang="en-GB" altLang="en-US" sz="2200" dirty="0" smtClean="0">
                <a:solidFill>
                  <a:srgbClr val="0070C0"/>
                </a:solidFill>
                <a:latin typeface="Letter-join Plus 40" pitchFamily="50" charset="0"/>
              </a:rPr>
              <a:t>Opportunities for you to join us in the </a:t>
            </a:r>
            <a:r>
              <a:rPr lang="en-GB" altLang="en-US" sz="2200" dirty="0" smtClean="0">
                <a:solidFill>
                  <a:srgbClr val="0070C0"/>
                </a:solidFill>
                <a:latin typeface="Letter-join Plus 40" pitchFamily="50" charset="0"/>
              </a:rPr>
              <a:t>classroom </a:t>
            </a:r>
            <a:endParaRPr lang="en-GB" altLang="en-US" sz="2200" dirty="0" smtClean="0">
              <a:solidFill>
                <a:srgbClr val="0070C0"/>
              </a:solidFill>
              <a:latin typeface="Letter-join Plus 40" pitchFamily="50" charset="0"/>
            </a:endParaRPr>
          </a:p>
          <a:p>
            <a:r>
              <a:rPr lang="en-GB" altLang="en-US" sz="2200" b="1" u="sng" dirty="0" smtClean="0">
                <a:latin typeface="Letter-join Plus 40" pitchFamily="50" charset="0"/>
              </a:rPr>
              <a:t>Evidence Me</a:t>
            </a:r>
            <a:r>
              <a:rPr lang="en-GB" altLang="en-US" sz="2200" b="1" u="sng" dirty="0" smtClean="0">
                <a:latin typeface="Letter-join Plus 40" pitchFamily="50" charset="0"/>
              </a:rPr>
              <a:t> </a:t>
            </a:r>
            <a:endParaRPr lang="en-GB" altLang="en-US" sz="2200" b="1" u="sng" dirty="0" smtClean="0">
              <a:latin typeface="Letter-join Plus 40" pitchFamily="50" charset="0"/>
            </a:endParaRPr>
          </a:p>
          <a:p>
            <a:r>
              <a:rPr lang="en-GB" altLang="en-US" sz="2200" dirty="0" smtClean="0">
                <a:solidFill>
                  <a:srgbClr val="227D92"/>
                </a:solidFill>
                <a:latin typeface="Letter-join Plus 40" pitchFamily="50" charset="0"/>
              </a:rPr>
              <a:t>Drop in –on Thursday 3.15pm – </a:t>
            </a:r>
            <a:r>
              <a:rPr lang="en-GB" altLang="en-US" sz="2200" dirty="0" smtClean="0">
                <a:solidFill>
                  <a:srgbClr val="227D92"/>
                </a:solidFill>
                <a:latin typeface="Letter-join Plus 40" pitchFamily="50" charset="0"/>
              </a:rPr>
              <a:t>4.00pm</a:t>
            </a:r>
            <a:r>
              <a:rPr lang="en-GB" altLang="en-US" sz="2200" dirty="0">
                <a:solidFill>
                  <a:srgbClr val="227D92"/>
                </a:solidFill>
                <a:latin typeface="Letter-join Plus 40" pitchFamily="50" charset="0"/>
              </a:rPr>
              <a:t> </a:t>
            </a:r>
            <a:r>
              <a:rPr lang="en-GB" altLang="en-US" sz="2200" dirty="0" smtClean="0">
                <a:solidFill>
                  <a:srgbClr val="227D92"/>
                </a:solidFill>
                <a:latin typeface="Letter-join Plus 40" pitchFamily="50" charset="0"/>
              </a:rPr>
              <a:t>(BB) Wednesday (CC)</a:t>
            </a:r>
            <a:endParaRPr lang="en-GB" altLang="en-US" sz="2200" dirty="0" smtClean="0">
              <a:solidFill>
                <a:srgbClr val="227D92"/>
              </a:solidFill>
              <a:latin typeface="Letter-join Plus 40" pitchFamily="50" charset="0"/>
            </a:endParaRPr>
          </a:p>
          <a:p>
            <a:r>
              <a:rPr lang="en-GB" altLang="en-US" sz="2200" dirty="0" smtClean="0">
                <a:solidFill>
                  <a:srgbClr val="227D92"/>
                </a:solidFill>
                <a:latin typeface="Letter-join Plus 40" pitchFamily="50" charset="0"/>
              </a:rPr>
              <a:t>Parents </a:t>
            </a:r>
            <a:r>
              <a:rPr lang="en-GB" altLang="en-US" sz="2200" dirty="0" smtClean="0">
                <a:solidFill>
                  <a:srgbClr val="227D92"/>
                </a:solidFill>
                <a:latin typeface="Letter-join Plus 40" pitchFamily="50" charset="0"/>
              </a:rPr>
              <a:t>Evenings termly </a:t>
            </a:r>
          </a:p>
          <a:p>
            <a:r>
              <a:rPr lang="en-GB" altLang="en-US" sz="2200" dirty="0" smtClean="0">
                <a:solidFill>
                  <a:srgbClr val="227D92"/>
                </a:solidFill>
                <a:latin typeface="Letter-join Plus 40" pitchFamily="50" charset="0"/>
              </a:rPr>
              <a:t>Termly Progress </a:t>
            </a:r>
            <a:r>
              <a:rPr lang="en-GB" altLang="en-US" sz="2200" dirty="0" smtClean="0">
                <a:solidFill>
                  <a:srgbClr val="227D92"/>
                </a:solidFill>
                <a:latin typeface="Letter-join Plus 40" pitchFamily="50" charset="0"/>
              </a:rPr>
              <a:t>reports</a:t>
            </a:r>
          </a:p>
          <a:p>
            <a:endParaRPr lang="en-GB" altLang="en-US" sz="2200" dirty="0">
              <a:solidFill>
                <a:srgbClr val="227D92"/>
              </a:solidFill>
              <a:latin typeface="Letter-join Plus 40" pitchFamily="50" charset="0"/>
            </a:endParaRPr>
          </a:p>
          <a:p>
            <a:r>
              <a:rPr lang="en-GB" altLang="en-US" sz="2200" dirty="0" smtClean="0">
                <a:solidFill>
                  <a:srgbClr val="227D92"/>
                </a:solidFill>
                <a:latin typeface="Letter-join Plus 40" pitchFamily="50" charset="0"/>
              </a:rPr>
              <a:t>Email System:</a:t>
            </a:r>
          </a:p>
          <a:p>
            <a:pPr marL="109537" indent="0">
              <a:buNone/>
            </a:pPr>
            <a:r>
              <a:rPr lang="en-GB" altLang="en-US" sz="2200" dirty="0" smtClean="0">
                <a:solidFill>
                  <a:srgbClr val="227D92"/>
                </a:solidFill>
                <a:latin typeface="Letter-join Plus 40" pitchFamily="50" charset="0"/>
                <a:hlinkClick r:id="rId2"/>
              </a:rPr>
              <a:t>homeworkbb@knypersley.staffs.sch.uk</a:t>
            </a:r>
            <a:endParaRPr lang="en-GB" altLang="en-US" sz="2200" dirty="0" smtClean="0">
              <a:solidFill>
                <a:srgbClr val="227D92"/>
              </a:solidFill>
              <a:latin typeface="Letter-join Plus 40" pitchFamily="50" charset="0"/>
            </a:endParaRPr>
          </a:p>
          <a:p>
            <a:pPr marL="109537" indent="0">
              <a:buNone/>
            </a:pPr>
            <a:r>
              <a:rPr lang="en-GB" altLang="en-US" sz="2200" dirty="0" smtClean="0">
                <a:solidFill>
                  <a:srgbClr val="227D92"/>
                </a:solidFill>
                <a:latin typeface="Letter-join Plus 40" pitchFamily="50" charset="0"/>
                <a:hlinkClick r:id="rId3"/>
              </a:rPr>
              <a:t>homeworkcc@knypersley.staffs.sch.uk</a:t>
            </a:r>
            <a:endParaRPr lang="en-GB" altLang="en-US" sz="2200" dirty="0" smtClean="0">
              <a:solidFill>
                <a:srgbClr val="227D92"/>
              </a:solidFill>
              <a:latin typeface="Letter-join Plus 40" pitchFamily="50" charset="0"/>
            </a:endParaRPr>
          </a:p>
          <a:p>
            <a:pPr marL="109537" indent="0">
              <a:buNone/>
            </a:pPr>
            <a:r>
              <a:rPr lang="en-GB" altLang="en-US" sz="2200" dirty="0" smtClean="0">
                <a:solidFill>
                  <a:srgbClr val="227D92"/>
                </a:solidFill>
                <a:latin typeface="Letter-join Plus 40" pitchFamily="50" charset="0"/>
                <a:hlinkClick r:id="rId4"/>
              </a:rPr>
              <a:t>homeworknurs</a:t>
            </a:r>
            <a:r>
              <a:rPr lang="en-GB" altLang="en-US" sz="2200" dirty="0" smtClean="0">
                <a:solidFill>
                  <a:srgbClr val="227D92"/>
                </a:solidFill>
                <a:latin typeface="Letter-join Plus 40" pitchFamily="50" charset="0"/>
                <a:hlinkClick r:id="rId4"/>
              </a:rPr>
              <a:t>@knypersley.staffs.sch.uk</a:t>
            </a:r>
            <a:endParaRPr lang="en-GB" altLang="en-US" sz="2200" dirty="0" smtClean="0">
              <a:solidFill>
                <a:srgbClr val="227D92"/>
              </a:solidFill>
              <a:latin typeface="Letter-join Plus 40" pitchFamily="50" charset="0"/>
            </a:endParaRPr>
          </a:p>
          <a:p>
            <a:pPr marL="109537" indent="0">
              <a:buNone/>
            </a:pPr>
            <a:endParaRPr lang="en-GB" altLang="en-US" sz="2200" dirty="0" smtClean="0">
              <a:solidFill>
                <a:srgbClr val="227D92"/>
              </a:solidFill>
              <a:latin typeface="Letter-join Plus 40" pitchFamily="50" charset="0"/>
            </a:endParaRPr>
          </a:p>
          <a:p>
            <a:endParaRPr lang="en-GB" altLang="en-US" sz="2200" dirty="0" smtClean="0">
              <a:solidFill>
                <a:srgbClr val="227D92"/>
              </a:solidFill>
              <a:latin typeface="Letter-join Plus 40" pitchFamily="50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 smtClean="0">
                <a:latin typeface="Letter-join Plus 40" pitchFamily="50" charset="0"/>
              </a:rPr>
              <a:t>Home / School Links </a:t>
            </a:r>
            <a:endParaRPr lang="en-GB" dirty="0">
              <a:latin typeface="Letter-join Plus 40" pitchFamily="50" charset="0"/>
            </a:endParaRPr>
          </a:p>
        </p:txBody>
      </p:sp>
      <p:pic>
        <p:nvPicPr>
          <p:cNvPr id="5122" name="Picture 2" descr="Image result for open door clipart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591" y="3706358"/>
            <a:ext cx="2873209" cy="287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653472" y="4888977"/>
            <a:ext cx="1193445" cy="1679780"/>
            <a:chOff x="7266987" y="4624073"/>
            <a:chExt cx="1763241" cy="206888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66987" y="4624073"/>
              <a:ext cx="1763241" cy="118588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1021" r="-971" b="19237"/>
            <a:stretch/>
          </p:blipFill>
          <p:spPr>
            <a:xfrm>
              <a:off x="7408038" y="5801265"/>
              <a:ext cx="1507044" cy="89169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10789" y="219390"/>
            <a:ext cx="46089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 smtClean="0">
                <a:latin typeface="Letter-join Plus 40" pitchFamily="50" charset="0"/>
              </a:rPr>
              <a:t>Evidence Me 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2060848"/>
            <a:ext cx="38884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Letter-join Plus 40" pitchFamily="50" charset="0"/>
              </a:rPr>
              <a:t>What is this?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Letter-join Plus 40" pitchFamily="50" charset="0"/>
              </a:rPr>
              <a:t>Why do we use it?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Letter-join Plus 40" pitchFamily="50" charset="0"/>
              </a:rPr>
              <a:t>Can I use this too?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Letter-join Plus 40" pitchFamily="50" charset="0"/>
              </a:rPr>
              <a:t>Frequently asked questions.</a:t>
            </a:r>
            <a:endParaRPr lang="en-GB" sz="2800" dirty="0">
              <a:latin typeface="Letter-join Plus 40" pitchFamily="50" charset="0"/>
            </a:endParaRPr>
          </a:p>
        </p:txBody>
      </p:sp>
      <p:pic>
        <p:nvPicPr>
          <p:cNvPr id="6146" name="Picture 2" descr="\\KNP-SR-001\Staff\lydial\Pictures\Nursery 2019\IMG_45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74892" y="1631650"/>
            <a:ext cx="3338162" cy="292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43947" y="4888250"/>
            <a:ext cx="48000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u="sng" dirty="0" smtClean="0">
                <a:latin typeface="Letter-join Plus 40" pitchFamily="50" charset="0"/>
              </a:rPr>
              <a:t>EE</a:t>
            </a:r>
          </a:p>
          <a:p>
            <a:r>
              <a:rPr lang="en-GB" dirty="0" smtClean="0">
                <a:latin typeface="Letter-join Plus 40" pitchFamily="50" charset="0"/>
              </a:rPr>
              <a:t>“Today we made a scarecrow using straw. We sang Dingle Dangle Scarecrow together!”</a:t>
            </a:r>
          </a:p>
          <a:p>
            <a:endParaRPr lang="en-GB" dirty="0">
              <a:latin typeface="Letter-join Plus 40" pitchFamily="50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1520" y="183506"/>
            <a:ext cx="1296144" cy="1630211"/>
            <a:chOff x="7266987" y="4624073"/>
            <a:chExt cx="1763241" cy="206888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66987" y="4624073"/>
              <a:ext cx="1763241" cy="118588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1021" r="-971" b="19237"/>
            <a:stretch/>
          </p:blipFill>
          <p:spPr>
            <a:xfrm>
              <a:off x="7408038" y="5801265"/>
              <a:ext cx="1507044" cy="8916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8414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560" y="1174922"/>
            <a:ext cx="8064896" cy="4054278"/>
          </a:xfrm>
        </p:spPr>
        <p:txBody>
          <a:bodyPr/>
          <a:lstStyle/>
          <a:p>
            <a:pPr algn="ctr"/>
            <a:r>
              <a:rPr lang="en-GB" sz="2800" dirty="0" smtClean="0">
                <a:latin typeface="Letter-join Plus 40" panose="02000505000000020003" pitchFamily="50" charset="0"/>
              </a:rPr>
              <a:t>We value any contribution that you would like to make to this in helping us meet your child’s needs.</a:t>
            </a:r>
          </a:p>
          <a:p>
            <a:pPr algn="ctr"/>
            <a:endParaRPr lang="en-GB" sz="2800" dirty="0">
              <a:latin typeface="Letter-join Plus 40" panose="02000505000000020003" pitchFamily="50" charset="0"/>
            </a:endParaRPr>
          </a:p>
          <a:p>
            <a:pPr algn="ctr"/>
            <a:r>
              <a:rPr lang="en-GB" sz="2800" dirty="0" smtClean="0">
                <a:latin typeface="Letter-join Plus 40" panose="02000505000000020003" pitchFamily="50" charset="0"/>
              </a:rPr>
              <a:t>‘</a:t>
            </a:r>
            <a:r>
              <a:rPr lang="en-GB" sz="2800" b="1" dirty="0" smtClean="0">
                <a:latin typeface="Letter-join Plus 40" panose="02000505000000020003" pitchFamily="50" charset="0"/>
              </a:rPr>
              <a:t>WOW Moments’ </a:t>
            </a:r>
            <a:r>
              <a:rPr lang="en-GB" sz="2800" dirty="0" smtClean="0">
                <a:latin typeface="Letter-join Plus 40" panose="02000505000000020003" pitchFamily="50" charset="0"/>
              </a:rPr>
              <a:t>Balloon templates will come home for you to record new learning!</a:t>
            </a:r>
          </a:p>
          <a:p>
            <a:pPr algn="ctr"/>
            <a:r>
              <a:rPr lang="en-GB" sz="2800" b="1" dirty="0" smtClean="0">
                <a:latin typeface="Letter-join Plus 40" panose="02000505000000020003" pitchFamily="50" charset="0"/>
              </a:rPr>
              <a:t>Evidence Me </a:t>
            </a:r>
            <a:r>
              <a:rPr lang="en-GB" sz="2800" dirty="0" smtClean="0">
                <a:latin typeface="Letter-join Plus 40" panose="02000505000000020003" pitchFamily="50" charset="0"/>
              </a:rPr>
              <a:t>– Parent Postcards can be added to your child’s profile to support their next steps</a:t>
            </a:r>
            <a:endParaRPr lang="en-GB" sz="2800" dirty="0">
              <a:latin typeface="Letter-join Plus 40" panose="02000505000000020003" pitchFamily="50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67744" y="116632"/>
            <a:ext cx="5194920" cy="1066130"/>
          </a:xfrm>
        </p:spPr>
        <p:txBody>
          <a:bodyPr/>
          <a:lstStyle/>
          <a:p>
            <a:pPr algn="ctr"/>
            <a:r>
              <a:rPr lang="en-GB" dirty="0" smtClean="0">
                <a:latin typeface="Letter-join Plus 40" panose="02000505000000020003" pitchFamily="50" charset="0"/>
              </a:rPr>
              <a:t>Wow Moments!</a:t>
            </a:r>
            <a:endParaRPr lang="en-GB" dirty="0">
              <a:latin typeface="Letter-join Plus 40" panose="02000505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742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9752" y="908720"/>
            <a:ext cx="4793788" cy="517038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71184" cy="634082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latin typeface="Letterjoin-Air Plus 40" panose="02000805000000020003" pitchFamily="50" charset="0"/>
              </a:rPr>
              <a:t>@</a:t>
            </a:r>
            <a:r>
              <a:rPr lang="en-GB" dirty="0" err="1">
                <a:latin typeface="Letterjoin-Air Plus 40" panose="02000805000000020003" pitchFamily="50" charset="0"/>
              </a:rPr>
              <a:t>K</a:t>
            </a:r>
            <a:r>
              <a:rPr lang="en-GB" dirty="0" err="1" smtClean="0">
                <a:latin typeface="Letterjoin-Air Plus 40" panose="02000805000000020003" pitchFamily="50" charset="0"/>
              </a:rPr>
              <a:t>nypersleyFirst</a:t>
            </a:r>
            <a:endParaRPr lang="en-GB" dirty="0">
              <a:latin typeface="Letterjoin-Air Plus 40" panose="02000805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262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1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4680173"/>
          </a:xfrm>
        </p:spPr>
        <p:txBody>
          <a:bodyPr/>
          <a:lstStyle/>
          <a:p>
            <a:r>
              <a:rPr lang="en-GB" altLang="en-US" sz="2000" u="sng" dirty="0" smtClean="0">
                <a:latin typeface="Letter-join Plus 40" pitchFamily="50" charset="0"/>
              </a:rPr>
              <a:t>Water</a:t>
            </a:r>
            <a:r>
              <a:rPr lang="en-GB" altLang="en-US" sz="2000" dirty="0" smtClean="0">
                <a:latin typeface="Letter-join Plus 40" pitchFamily="50" charset="0"/>
              </a:rPr>
              <a:t> bottles in school everyday.</a:t>
            </a:r>
          </a:p>
          <a:p>
            <a:r>
              <a:rPr lang="en-GB" altLang="en-US" sz="2000" dirty="0" smtClean="0">
                <a:solidFill>
                  <a:srgbClr val="0070C0"/>
                </a:solidFill>
                <a:latin typeface="Letter-join Plus 40" pitchFamily="50" charset="0"/>
              </a:rPr>
              <a:t>Juice / milk money to be paid on a Friday for the coming week or termly. </a:t>
            </a:r>
          </a:p>
          <a:p>
            <a:r>
              <a:rPr lang="en-GB" altLang="en-US" sz="2000" dirty="0" smtClean="0">
                <a:latin typeface="Letter-join Plus 40" pitchFamily="50" charset="0"/>
              </a:rPr>
              <a:t>Children will be offered free fruit daily and milk</a:t>
            </a:r>
          </a:p>
          <a:p>
            <a:r>
              <a:rPr lang="en-GB" altLang="en-US" sz="2000" dirty="0" smtClean="0">
                <a:solidFill>
                  <a:srgbClr val="0070C0"/>
                </a:solidFill>
                <a:latin typeface="Letter-join Plus 40" pitchFamily="50" charset="0"/>
              </a:rPr>
              <a:t>For an additional £1.50 weekly children will also be offered a healthy snack and juice</a:t>
            </a:r>
            <a:endParaRPr lang="en-GB" altLang="en-US" sz="2000" dirty="0" smtClean="0">
              <a:solidFill>
                <a:srgbClr val="0070C0"/>
              </a:solidFill>
              <a:latin typeface="Letter-join Plus 40" pitchFamily="50" charset="0"/>
            </a:endParaRPr>
          </a:p>
          <a:p>
            <a:r>
              <a:rPr lang="en-GB" altLang="en-US" sz="2000" dirty="0" smtClean="0">
                <a:latin typeface="Letter-join Plus 40" pitchFamily="50" charset="0"/>
              </a:rPr>
              <a:t>Swimming – Wednesday morning for both classes </a:t>
            </a:r>
            <a:r>
              <a:rPr lang="en-GB" altLang="en-US" sz="2000" dirty="0" smtClean="0">
                <a:latin typeface="Letter-join Plus 40" pitchFamily="50" charset="0"/>
              </a:rPr>
              <a:t>(see rota on web page)</a:t>
            </a:r>
            <a:endParaRPr lang="en-GB" altLang="en-US" sz="2000" dirty="0" smtClean="0">
              <a:latin typeface="Letter-join Plus 40" pitchFamily="50" charset="0"/>
            </a:endParaRPr>
          </a:p>
          <a:p>
            <a:r>
              <a:rPr lang="en-GB" altLang="en-US" sz="2000" dirty="0" smtClean="0">
                <a:latin typeface="Letter-join Plus 40" pitchFamily="50" charset="0"/>
              </a:rPr>
              <a:t>PE – </a:t>
            </a:r>
            <a:r>
              <a:rPr lang="en-GB" altLang="en-US" sz="2000" dirty="0" smtClean="0">
                <a:latin typeface="Letter-join Plus 40" pitchFamily="50" charset="0"/>
              </a:rPr>
              <a:t>Tuesday</a:t>
            </a:r>
            <a:r>
              <a:rPr lang="en-GB" altLang="en-US" sz="2000" dirty="0" smtClean="0">
                <a:latin typeface="Letter-join Plus 40" pitchFamily="50" charset="0"/>
              </a:rPr>
              <a:t> </a:t>
            </a:r>
            <a:r>
              <a:rPr lang="en-GB" altLang="en-US" sz="2000" dirty="0" smtClean="0">
                <a:latin typeface="Letter-join Plus 40" pitchFamily="50" charset="0"/>
              </a:rPr>
              <a:t>for both classes. </a:t>
            </a:r>
          </a:p>
          <a:p>
            <a:r>
              <a:rPr lang="en-GB" altLang="en-US" sz="2000" dirty="0" smtClean="0">
                <a:solidFill>
                  <a:srgbClr val="0070C0"/>
                </a:solidFill>
                <a:latin typeface="Letter-join Plus 40" pitchFamily="50" charset="0"/>
              </a:rPr>
              <a:t>Please name all items of clothing.  </a:t>
            </a:r>
          </a:p>
          <a:p>
            <a:r>
              <a:rPr lang="en-GB" altLang="en-US" sz="2000" dirty="0" smtClean="0">
                <a:latin typeface="Letter-join Plus 40" pitchFamily="50" charset="0"/>
              </a:rPr>
              <a:t>Homework menus will be </a:t>
            </a:r>
            <a:r>
              <a:rPr lang="en-GB" altLang="en-US" sz="2000" dirty="0" smtClean="0">
                <a:latin typeface="Letter-join Plus 40" pitchFamily="50" charset="0"/>
              </a:rPr>
              <a:t>uploaded on to the class webpage</a:t>
            </a:r>
            <a:endParaRPr lang="en-GB" altLang="en-US" sz="2000" dirty="0" smtClean="0">
              <a:latin typeface="Letter-join Plus 40" pitchFamily="50" charset="0"/>
            </a:endParaRPr>
          </a:p>
          <a:p>
            <a:r>
              <a:rPr lang="en-GB" altLang="en-US" sz="2000" dirty="0" smtClean="0">
                <a:latin typeface="Letter-join Plus 40" pitchFamily="50" charset="0"/>
              </a:rPr>
              <a:t>Class trips will take place during the year. There is often a cost but we keep this to a minimum. </a:t>
            </a:r>
          </a:p>
          <a:p>
            <a:pPr marL="109537" indent="0">
              <a:buNone/>
            </a:pPr>
            <a:endParaRPr lang="en-GB" altLang="en-US" sz="2000" dirty="0" smtClean="0">
              <a:latin typeface="Letter-join Plus 40" pitchFamily="50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11468"/>
          </a:xfr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8100000" scaled="0"/>
          </a:gradFill>
        </p:spPr>
        <p:txBody>
          <a:bodyPr/>
          <a:lstStyle/>
          <a:p>
            <a:pPr>
              <a:defRPr/>
            </a:pPr>
            <a:r>
              <a:rPr lang="en-GB" dirty="0" smtClean="0">
                <a:latin typeface="Letter-join Plus 40" pitchFamily="50" charset="0"/>
              </a:rPr>
              <a:t>Reception Check List </a:t>
            </a:r>
            <a:endParaRPr lang="en-GB" dirty="0">
              <a:latin typeface="Letter-join Plus 40" pitchFamily="50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266987" y="5157192"/>
            <a:ext cx="1265453" cy="1535764"/>
            <a:chOff x="7266987" y="4624073"/>
            <a:chExt cx="1763241" cy="20688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66987" y="4624073"/>
              <a:ext cx="1763241" cy="118588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1021" r="-971" b="19237"/>
            <a:stretch/>
          </p:blipFill>
          <p:spPr>
            <a:xfrm>
              <a:off x="7408038" y="5801265"/>
              <a:ext cx="1507044" cy="89169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4213" y="260350"/>
            <a:ext cx="8064500" cy="534988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8100000" scaled="0"/>
          </a:gradFill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-join Plus 40" pitchFamily="50" charset="0"/>
                <a:sym typeface="Comic Sans MS" pitchFamily="66" charset="0"/>
              </a:rPr>
              <a:t>EYFS at Knypersley First School </a:t>
            </a:r>
          </a:p>
        </p:txBody>
      </p:sp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490220" y="1183131"/>
            <a:ext cx="8424862" cy="344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Times New Roman" pitchFamily="18" charset="0"/>
              <a:buNone/>
            </a:pPr>
            <a:r>
              <a:rPr lang="en-US" altLang="en-US" sz="3200" dirty="0">
                <a:latin typeface="Letter-join Plus 40" pitchFamily="50" charset="0"/>
                <a:sym typeface="Comic Sans MS" pitchFamily="66" charset="0"/>
              </a:rPr>
              <a:t>The aim of this Welcome to Meeting is to provide you with an overview of the EYFS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200" dirty="0" smtClean="0">
                <a:latin typeface="Letter-join Plus 40" pitchFamily="50" charset="0"/>
                <a:sym typeface="Comic Sans MS" pitchFamily="66" charset="0"/>
              </a:rPr>
              <a:t>Home </a:t>
            </a:r>
            <a:r>
              <a:rPr lang="en-US" altLang="en-US" sz="3200" dirty="0">
                <a:latin typeface="Letter-join Plus 40" pitchFamily="50" charset="0"/>
                <a:sym typeface="Comic Sans MS" pitchFamily="66" charset="0"/>
              </a:rPr>
              <a:t>– School Links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0070C0"/>
                </a:solidFill>
                <a:latin typeface="Letter-join Plus 40" pitchFamily="50" charset="0"/>
                <a:sym typeface="Comic Sans MS" pitchFamily="66" charset="0"/>
              </a:rPr>
              <a:t>How to help your child to succeed at school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Letter-join Plus 40" pitchFamily="50" charset="0"/>
                <a:sym typeface="Comic Sans MS" pitchFamily="66" charset="0"/>
              </a:rPr>
              <a:t>Reception and Nursery Check lists </a:t>
            </a:r>
          </a:p>
          <a:p>
            <a:pPr>
              <a:spcBef>
                <a:spcPct val="20000"/>
              </a:spcBef>
              <a:buFont typeface="Times New Roman" pitchFamily="18" charset="0"/>
              <a:buNone/>
            </a:pPr>
            <a:endParaRPr lang="en-US" altLang="en-US" sz="3200" dirty="0">
              <a:sym typeface="Comic Sans MS" pitchFamily="66" charset="0"/>
            </a:endParaRPr>
          </a:p>
        </p:txBody>
      </p:sp>
      <p:pic>
        <p:nvPicPr>
          <p:cNvPr id="8195" name="Picture 3" descr="\\KNP-SR-001\Staff\lydial\Pictures\nursery pictures\IMG_43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5" r="6119" b="10284"/>
          <a:stretch/>
        </p:blipFill>
        <p:spPr bwMode="auto">
          <a:xfrm>
            <a:off x="2920227" y="4509119"/>
            <a:ext cx="3995936" cy="217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266987" y="4624073"/>
            <a:ext cx="1763241" cy="2068883"/>
            <a:chOff x="7266987" y="4624073"/>
            <a:chExt cx="1763241" cy="206888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66987" y="4624073"/>
              <a:ext cx="1763241" cy="118588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1021" r="-971" b="19237"/>
            <a:stretch/>
          </p:blipFill>
          <p:spPr>
            <a:xfrm>
              <a:off x="7408038" y="5801265"/>
              <a:ext cx="1507044" cy="89169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1"/>
          <p:cNvSpPr>
            <a:spLocks noGrp="1"/>
          </p:cNvSpPr>
          <p:nvPr>
            <p:ph idx="1"/>
          </p:nvPr>
        </p:nvSpPr>
        <p:spPr>
          <a:xfrm>
            <a:off x="343796" y="1268760"/>
            <a:ext cx="8229600" cy="4392488"/>
          </a:xfrm>
        </p:spPr>
        <p:txBody>
          <a:bodyPr/>
          <a:lstStyle/>
          <a:p>
            <a:r>
              <a:rPr lang="en-GB" altLang="en-US" sz="2000" dirty="0" smtClean="0">
                <a:latin typeface="Letter-join Plus 40" pitchFamily="50" charset="0"/>
              </a:rPr>
              <a:t>Water bottles in school everyday. </a:t>
            </a:r>
          </a:p>
          <a:p>
            <a:r>
              <a:rPr lang="en-GB" altLang="en-US" sz="2000" dirty="0" smtClean="0">
                <a:solidFill>
                  <a:srgbClr val="0070C0"/>
                </a:solidFill>
                <a:latin typeface="Letter-join Plus 40" pitchFamily="50" charset="0"/>
              </a:rPr>
              <a:t>Juice money to be paid on a Friday for the coming week or </a:t>
            </a:r>
            <a:r>
              <a:rPr lang="en-GB" altLang="en-US" sz="2000" dirty="0" err="1" smtClean="0">
                <a:solidFill>
                  <a:srgbClr val="0070C0"/>
                </a:solidFill>
                <a:latin typeface="Letter-join Plus 40" pitchFamily="50" charset="0"/>
              </a:rPr>
              <a:t>termly</a:t>
            </a:r>
            <a:r>
              <a:rPr lang="en-GB" altLang="en-US" sz="2000" dirty="0" smtClean="0">
                <a:solidFill>
                  <a:srgbClr val="0070C0"/>
                </a:solidFill>
                <a:latin typeface="Letter-join Plus 40" pitchFamily="50" charset="0"/>
              </a:rPr>
              <a:t>. </a:t>
            </a:r>
          </a:p>
          <a:p>
            <a:r>
              <a:rPr lang="en-GB" altLang="en-US" sz="2000" dirty="0" smtClean="0">
                <a:latin typeface="Letter-join Plus 40" pitchFamily="50" charset="0"/>
              </a:rPr>
              <a:t>Swimming – </a:t>
            </a:r>
            <a:r>
              <a:rPr lang="en-GB" altLang="en-US" sz="2000" dirty="0" smtClean="0">
                <a:latin typeface="Letter-join Plus 40" pitchFamily="50" charset="0"/>
              </a:rPr>
              <a:t>More information to follow via dates </a:t>
            </a:r>
            <a:endParaRPr lang="en-GB" altLang="en-US" sz="2000" dirty="0" smtClean="0">
              <a:latin typeface="Letter-join Plus 40" pitchFamily="50" charset="0"/>
            </a:endParaRPr>
          </a:p>
          <a:p>
            <a:r>
              <a:rPr lang="en-GB" altLang="en-US" sz="2000" dirty="0" smtClean="0">
                <a:solidFill>
                  <a:srgbClr val="0070C0"/>
                </a:solidFill>
                <a:latin typeface="Letter-join Plus 40" pitchFamily="50" charset="0"/>
              </a:rPr>
              <a:t>Please name all items of clothing.  </a:t>
            </a:r>
          </a:p>
          <a:p>
            <a:r>
              <a:rPr lang="en-GB" altLang="en-US" sz="2000" dirty="0" smtClean="0">
                <a:latin typeface="Letter-join Plus 40" pitchFamily="50" charset="0"/>
              </a:rPr>
              <a:t>PE day – Tuesday please send children in wearing PE kit</a:t>
            </a:r>
            <a:endParaRPr lang="en-GB" altLang="en-US" sz="2000" dirty="0" smtClean="0">
              <a:latin typeface="Letter-join Plus 40" pitchFamily="50" charset="0"/>
            </a:endParaRPr>
          </a:p>
          <a:p>
            <a:r>
              <a:rPr lang="en-GB" altLang="en-US" sz="2000" dirty="0" smtClean="0">
                <a:solidFill>
                  <a:srgbClr val="227D92"/>
                </a:solidFill>
                <a:latin typeface="Letter-join Plus 40" pitchFamily="50" charset="0"/>
              </a:rPr>
              <a:t>Class </a:t>
            </a:r>
            <a:r>
              <a:rPr lang="en-GB" altLang="en-US" sz="2000" dirty="0" smtClean="0">
                <a:solidFill>
                  <a:srgbClr val="227D92"/>
                </a:solidFill>
                <a:latin typeface="Letter-join Plus 40" pitchFamily="50" charset="0"/>
              </a:rPr>
              <a:t>Phone ins</a:t>
            </a:r>
            <a:r>
              <a:rPr lang="en-GB" altLang="en-US" sz="2000" dirty="0" smtClean="0">
                <a:solidFill>
                  <a:srgbClr val="227D92"/>
                </a:solidFill>
                <a:latin typeface="Letter-join Plus 40" pitchFamily="50" charset="0"/>
              </a:rPr>
              <a:t> </a:t>
            </a:r>
            <a:r>
              <a:rPr lang="en-GB" altLang="en-US" sz="2000" dirty="0" smtClean="0">
                <a:solidFill>
                  <a:srgbClr val="227D92"/>
                </a:solidFill>
                <a:latin typeface="Letter-join Plus 40" pitchFamily="50" charset="0"/>
              </a:rPr>
              <a:t>– Thursday for both classes 3.15pm – 4.00pm</a:t>
            </a:r>
          </a:p>
          <a:p>
            <a:r>
              <a:rPr lang="en-GB" altLang="en-US" sz="2000" dirty="0" smtClean="0">
                <a:latin typeface="Letter-join Plus 40" pitchFamily="50" charset="0"/>
              </a:rPr>
              <a:t>Please make sure your child comes to school with appropriate clothing for the outdoor weather. </a:t>
            </a:r>
          </a:p>
          <a:p>
            <a:r>
              <a:rPr lang="en-GB" altLang="en-US" sz="2000" dirty="0" smtClean="0">
                <a:solidFill>
                  <a:srgbClr val="0070C0"/>
                </a:solidFill>
                <a:latin typeface="Letter-join Plus 40" pitchFamily="50" charset="0"/>
              </a:rPr>
              <a:t>Homework menus will be on the </a:t>
            </a:r>
            <a:r>
              <a:rPr lang="en-GB" altLang="en-US" sz="2000" dirty="0" smtClean="0">
                <a:solidFill>
                  <a:srgbClr val="0070C0"/>
                </a:solidFill>
                <a:latin typeface="Letter-join Plus 40" pitchFamily="50" charset="0"/>
              </a:rPr>
              <a:t>class webpage</a:t>
            </a:r>
          </a:p>
          <a:p>
            <a:r>
              <a:rPr lang="en-GB" altLang="en-US" sz="2000" dirty="0" smtClean="0">
                <a:latin typeface="Letter-join Plus 40" pitchFamily="50" charset="0"/>
              </a:rPr>
              <a:t>Accidents do happen so please send in a change of clothes with your child daily. </a:t>
            </a:r>
            <a:endParaRPr lang="en-GB" altLang="en-US" sz="2000" dirty="0" smtClean="0">
              <a:latin typeface="Letter-join Plus 40" pitchFamily="50" charset="0"/>
            </a:endParaRPr>
          </a:p>
          <a:p>
            <a:endParaRPr lang="en-GB" altLang="en-US" sz="2000" dirty="0" smtClean="0">
              <a:latin typeface="Letter-join Plus 40" pitchFamily="50" charset="0"/>
            </a:endParaRPr>
          </a:p>
          <a:p>
            <a:pPr algn="ctr"/>
            <a:r>
              <a:rPr lang="en-GB" altLang="en-US" sz="2000" dirty="0" smtClean="0">
                <a:latin typeface="Letter-join Plus 40" pitchFamily="50" charset="0"/>
              </a:rPr>
              <a:t>01782 973810 </a:t>
            </a:r>
          </a:p>
          <a:p>
            <a:endParaRPr lang="en-GB" altLang="en-US" sz="2000" dirty="0" smtClean="0">
              <a:latin typeface="Letter-join Plus 40" pitchFamily="50" charset="0"/>
            </a:endParaRPr>
          </a:p>
          <a:p>
            <a:endParaRPr lang="en-GB" altLang="en-US" sz="2000" dirty="0" smtClean="0">
              <a:latin typeface="Letter-join Plus 40" pitchFamily="50" charset="0"/>
            </a:endParaRPr>
          </a:p>
          <a:p>
            <a:endParaRPr lang="en-GB" altLang="en-US" sz="2000" dirty="0" smtClean="0">
              <a:latin typeface="Comic Sans MS" pitchFamily="66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8100000" scaled="0"/>
          </a:gradFill>
        </p:spPr>
        <p:txBody>
          <a:bodyPr/>
          <a:lstStyle/>
          <a:p>
            <a:pPr>
              <a:defRPr/>
            </a:pPr>
            <a:r>
              <a:rPr lang="en-GB" dirty="0" smtClean="0">
                <a:latin typeface="Letter-join Plus 40" pitchFamily="50" charset="0"/>
              </a:rPr>
              <a:t>Nursery Check List </a:t>
            </a:r>
            <a:endParaRPr lang="en-GB" dirty="0">
              <a:latin typeface="Letter-join Plus 40" pitchFamily="50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314600" y="4957622"/>
            <a:ext cx="1392857" cy="1658803"/>
            <a:chOff x="7266987" y="4624073"/>
            <a:chExt cx="1763241" cy="20688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66987" y="4624073"/>
              <a:ext cx="1763241" cy="118588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1021" r="-971" b="19237"/>
            <a:stretch/>
          </p:blipFill>
          <p:spPr>
            <a:xfrm>
              <a:off x="7408038" y="5801265"/>
              <a:ext cx="1507044" cy="89169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>
                <a:latin typeface="Letter-join Plus 40" panose="02000505000000020003" pitchFamily="50" charset="0"/>
              </a:rPr>
              <a:t>We are very much looking forward to meeting you all soon!</a:t>
            </a:r>
            <a:endParaRPr lang="en-GB" dirty="0">
              <a:latin typeface="Letter-join Plus 40" panose="02000505000000020003" pitchFamily="50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843808" y="2060848"/>
            <a:ext cx="3744416" cy="4104456"/>
            <a:chOff x="7266987" y="4624073"/>
            <a:chExt cx="1763241" cy="206888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66987" y="4624073"/>
              <a:ext cx="1763241" cy="118588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1021" r="-971" b="19237"/>
            <a:stretch/>
          </p:blipFill>
          <p:spPr>
            <a:xfrm>
              <a:off x="7408038" y="5801265"/>
              <a:ext cx="1507044" cy="8916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7104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68760"/>
            <a:ext cx="8799152" cy="42626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7704" y="188640"/>
            <a:ext cx="5904656" cy="86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Letterjoin-Air Plus 40" panose="02000805000000020003" pitchFamily="50" charset="0"/>
              </a:rPr>
              <a:t>Our Family is </a:t>
            </a:r>
            <a:r>
              <a:rPr lang="en-GB" dirty="0">
                <a:latin typeface="Letterjoin-Air Plus 40" panose="02000805000000020003" pitchFamily="50" charset="0"/>
              </a:rPr>
              <a:t>B</a:t>
            </a:r>
            <a:r>
              <a:rPr lang="en-GB" dirty="0" smtClean="0">
                <a:latin typeface="Letterjoin-Air Plus 40" panose="02000805000000020003" pitchFamily="50" charset="0"/>
              </a:rPr>
              <a:t>igger </a:t>
            </a:r>
            <a:r>
              <a:rPr lang="en-GB" dirty="0">
                <a:latin typeface="Letterjoin-Air Plus 40" panose="02000805000000020003" pitchFamily="50" charset="0"/>
              </a:rPr>
              <a:t>T</a:t>
            </a:r>
            <a:r>
              <a:rPr lang="en-GB" dirty="0" smtClean="0">
                <a:latin typeface="Letterjoin-Air Plus 40" panose="02000805000000020003" pitchFamily="50" charset="0"/>
              </a:rPr>
              <a:t>han </a:t>
            </a:r>
            <a:r>
              <a:rPr lang="en-GB" dirty="0">
                <a:latin typeface="Letterjoin-Air Plus 40" panose="02000805000000020003" pitchFamily="50" charset="0"/>
              </a:rPr>
              <a:t>Y</a:t>
            </a:r>
            <a:r>
              <a:rPr lang="en-GB" dirty="0" smtClean="0">
                <a:latin typeface="Letterjoin-Air Plus 40" panose="02000805000000020003" pitchFamily="50" charset="0"/>
              </a:rPr>
              <a:t>ou </a:t>
            </a:r>
            <a:r>
              <a:rPr lang="en-GB" dirty="0">
                <a:latin typeface="Letterjoin-Air Plus 40" panose="02000805000000020003" pitchFamily="50" charset="0"/>
              </a:rPr>
              <a:t>M</a:t>
            </a:r>
            <a:r>
              <a:rPr lang="en-GB" dirty="0" smtClean="0">
                <a:latin typeface="Letterjoin-Air Plus 40" panose="02000805000000020003" pitchFamily="50" charset="0"/>
              </a:rPr>
              <a:t>ight Think!</a:t>
            </a:r>
            <a:endParaRPr lang="en-GB" dirty="0">
              <a:latin typeface="Letterjoin-Air Plus 40" panose="02000805000000020003" pitchFamily="5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19653" y="5700031"/>
            <a:ext cx="1559011" cy="116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21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7" y="260648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Letterjoin-Air Plus 40" panose="02000805000000020003" pitchFamily="50" charset="0"/>
              </a:rPr>
              <a:t>Knypersley News 2021</a:t>
            </a:r>
            <a:endParaRPr lang="en-GB" sz="3600" dirty="0">
              <a:latin typeface="Letterjoin-Air Plus 40" panose="02000805000000020003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887888"/>
            <a:ext cx="3917727" cy="28156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430026"/>
            <a:ext cx="3168352" cy="45470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080" y="3861048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558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87624" y="116632"/>
            <a:ext cx="8229600" cy="1143000"/>
          </a:xfrm>
        </p:spPr>
        <p:txBody>
          <a:bodyPr/>
          <a:lstStyle/>
          <a:p>
            <a:r>
              <a:rPr lang="en-GB" dirty="0" smtClean="0">
                <a:latin typeface="Letter-join Plus 40" panose="02000505000000020003" pitchFamily="50" charset="0"/>
              </a:rPr>
              <a:t>The Who’s Who of Nursery!</a:t>
            </a:r>
            <a:endParaRPr lang="en-GB" dirty="0">
              <a:latin typeface="Letter-join Plus 40" panose="02000505000000020003" pitchFamily="50" charset="0"/>
            </a:endParaRPr>
          </a:p>
        </p:txBody>
      </p:sp>
      <p:pic>
        <p:nvPicPr>
          <p:cNvPr id="4" name="Picture 8" descr="http://knypersley.staffs.sch.uk/wp-content/uploads/2017/08/10.bmp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607" y="975203"/>
            <a:ext cx="1629169" cy="208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kingsfield.staffs.sch.uk/wp-content/uploads/2017/07/524-1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529" y="3722602"/>
            <a:ext cx="1621357" cy="207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99792" y="3144987"/>
            <a:ext cx="413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Letter-join Plus 40" pitchFamily="50" charset="0"/>
              </a:rPr>
              <a:t>Nursery:</a:t>
            </a:r>
          </a:p>
          <a:p>
            <a:r>
              <a:rPr lang="en-GB" sz="1600" dirty="0" smtClean="0">
                <a:latin typeface="Letter-join Plus 40" pitchFamily="50" charset="0"/>
              </a:rPr>
              <a:t>Mrs Jervis– Nursery Lead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86150" y="5946266"/>
            <a:ext cx="2783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latin typeface="Letter-join Plus 40" panose="02000505000000020003" pitchFamily="50" charset="0"/>
              </a:rPr>
              <a:t>Nursery Learning </a:t>
            </a:r>
            <a:r>
              <a:rPr lang="en-GB" sz="1800" dirty="0" smtClean="0">
                <a:latin typeface="Letter-join Plus 40" panose="02000505000000020003" pitchFamily="50" charset="0"/>
              </a:rPr>
              <a:t>Support</a:t>
            </a:r>
            <a:endParaRPr lang="en-GB" sz="1800" dirty="0" smtClean="0">
              <a:latin typeface="Letter-join Plus 40" panose="02000505000000020003" pitchFamily="50" charset="0"/>
            </a:endParaRPr>
          </a:p>
          <a:p>
            <a:r>
              <a:rPr lang="en-GB" sz="1800" dirty="0" smtClean="0">
                <a:latin typeface="Letter-join Plus 40" panose="02000505000000020003" pitchFamily="50" charset="0"/>
              </a:rPr>
              <a:t>Mrs </a:t>
            </a:r>
            <a:r>
              <a:rPr lang="en-GB" sz="1800" dirty="0" smtClean="0">
                <a:latin typeface="Letter-join Plus 40" panose="02000505000000020003" pitchFamily="50" charset="0"/>
              </a:rPr>
              <a:t>Ford</a:t>
            </a:r>
            <a:endParaRPr lang="en-GB" sz="1800" dirty="0">
              <a:latin typeface="Letter-join Plus 40" panose="02000505000000020003" pitchFamily="50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266987" y="4624073"/>
            <a:ext cx="1763241" cy="2068883"/>
            <a:chOff x="7266987" y="4624073"/>
            <a:chExt cx="1763241" cy="206888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66987" y="4624073"/>
              <a:ext cx="1763241" cy="118588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1021" r="-971" b="19237"/>
            <a:stretch/>
          </p:blipFill>
          <p:spPr>
            <a:xfrm>
              <a:off x="7408038" y="5801265"/>
              <a:ext cx="1507044" cy="8916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7196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latin typeface="Letter-join Plus 40" pitchFamily="50" charset="0"/>
              </a:rPr>
              <a:t>The Who’s Who of the EYFS..</a:t>
            </a:r>
            <a:endParaRPr lang="en-US" dirty="0">
              <a:latin typeface="Letter-join Plus 40" pitchFamily="50" charset="0"/>
            </a:endParaRPr>
          </a:p>
        </p:txBody>
      </p:sp>
      <p:pic>
        <p:nvPicPr>
          <p:cNvPr id="1026" name="Picture 2" descr="http://knypersley.staffs.sch.uk/wp-content/uploads/2017/08/18.bmp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149" y="1001490"/>
            <a:ext cx="1368152" cy="175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knypersley.staffs.sch.uk/wp-content/uploads/2017/08/DDEF9B242A-150x150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429" y="1219717"/>
            <a:ext cx="1542964" cy="154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54431" y="3029020"/>
            <a:ext cx="3323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u="sng" dirty="0">
                <a:latin typeface="Letter-join Plus 40" pitchFamily="50" charset="0"/>
              </a:rPr>
              <a:t>Creative </a:t>
            </a:r>
            <a:r>
              <a:rPr lang="en-GB" sz="1600" b="1" u="sng" dirty="0" smtClean="0">
                <a:latin typeface="Letter-join Plus 40" pitchFamily="50" charset="0"/>
              </a:rPr>
              <a:t>Caterpillars:</a:t>
            </a:r>
          </a:p>
          <a:p>
            <a:r>
              <a:rPr lang="en-GB" sz="1600" dirty="0" smtClean="0">
                <a:latin typeface="Letter-join Plus 40" pitchFamily="50" charset="0"/>
              </a:rPr>
              <a:t>Mrs Beckett –Class teacher/ SENCO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32040" y="2980310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u="sng" dirty="0" smtClean="0">
                <a:latin typeface="Letter-join Plus 40" pitchFamily="50" charset="0"/>
              </a:rPr>
              <a:t>Busy Bees:</a:t>
            </a:r>
          </a:p>
          <a:p>
            <a:r>
              <a:rPr lang="en-GB" sz="1600" dirty="0" smtClean="0">
                <a:latin typeface="Letter-join Plus 40" pitchFamily="50" charset="0"/>
              </a:rPr>
              <a:t>Miss Leese–Class teacher/ EYFS Lead</a:t>
            </a:r>
          </a:p>
        </p:txBody>
      </p:sp>
      <p:pic>
        <p:nvPicPr>
          <p:cNvPr id="1027" name="Picture 3" descr="\\KNP-SR-001\Staff\lydial\Pictures\eyfs\IMG_486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827608" y="4172029"/>
            <a:ext cx="1820590" cy="135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5979" y="3980228"/>
            <a:ext cx="1820591" cy="18205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37903" y="5968969"/>
            <a:ext cx="4363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Letter-join Plus 40" panose="02000505000000020003" pitchFamily="50" charset="0"/>
              </a:rPr>
              <a:t>Reception Learning Support </a:t>
            </a:r>
            <a:r>
              <a:rPr lang="en-GB" sz="1800" dirty="0">
                <a:latin typeface="Letter-join Plus 40" panose="02000505000000020003" pitchFamily="50" charset="0"/>
              </a:rPr>
              <a:t>T</a:t>
            </a:r>
            <a:r>
              <a:rPr lang="en-GB" sz="1800" dirty="0" smtClean="0">
                <a:latin typeface="Letter-join Plus 40" panose="02000505000000020003" pitchFamily="50" charset="0"/>
              </a:rPr>
              <a:t>eam</a:t>
            </a:r>
          </a:p>
          <a:p>
            <a:r>
              <a:rPr lang="en-GB" sz="1800" dirty="0" smtClean="0">
                <a:latin typeface="Letter-join Plus 40" panose="02000505000000020003" pitchFamily="50" charset="0"/>
              </a:rPr>
              <a:t>Mrs </a:t>
            </a:r>
            <a:r>
              <a:rPr lang="en-GB" sz="1800" dirty="0" smtClean="0">
                <a:latin typeface="Letter-join Plus 40" panose="02000505000000020003" pitchFamily="50" charset="0"/>
              </a:rPr>
              <a:t>Hutchinson, Mrs Swift and Mrs Court</a:t>
            </a:r>
            <a:endParaRPr lang="en-GB" sz="1800" dirty="0">
              <a:latin typeface="Letter-join Plus 40" panose="02000505000000020003" pitchFamily="50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740352" y="5013176"/>
            <a:ext cx="1289876" cy="1679780"/>
            <a:chOff x="7266987" y="4624073"/>
            <a:chExt cx="1763241" cy="206888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66987" y="4624073"/>
              <a:ext cx="1763241" cy="118588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1021" r="-971" b="19237"/>
            <a:stretch/>
          </p:blipFill>
          <p:spPr>
            <a:xfrm>
              <a:off x="7408038" y="5801265"/>
              <a:ext cx="1507044" cy="891691"/>
            </a:xfrm>
            <a:prstGeom prst="rect">
              <a:avLst/>
            </a:prstGeom>
          </p:spPr>
        </p:pic>
      </p:grpSp>
      <p:pic>
        <p:nvPicPr>
          <p:cNvPr id="13" name="Picture 10" descr="http://knypersley.staffs.sch.uk/wp-content/uploads/2017/08/0106A334FB-150x150.jp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429" y="3903061"/>
            <a:ext cx="1897758" cy="189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26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ChangeArrowheads="1"/>
          </p:cNvSpPr>
          <p:nvPr/>
        </p:nvSpPr>
        <p:spPr bwMode="auto">
          <a:xfrm>
            <a:off x="684213" y="260350"/>
            <a:ext cx="8064500" cy="979488"/>
          </a:xfrm>
          <a:prstGeom prst="rect">
            <a:avLst/>
          </a:prstGeom>
          <a:gradFill rotWithShape="0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8100000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3200">
                <a:latin typeface="Letter-join Plus 40" pitchFamily="50" charset="0"/>
                <a:sym typeface="Comic Sans MS" pitchFamily="66" charset="0"/>
              </a:rPr>
              <a:t>Reception and Nursery are part of </a:t>
            </a:r>
          </a:p>
          <a:p>
            <a:pPr>
              <a:lnSpc>
                <a:spcPct val="90000"/>
              </a:lnSpc>
            </a:pPr>
            <a:r>
              <a:rPr lang="en-US" altLang="en-US" sz="3200">
                <a:latin typeface="Letter-join Plus 40" pitchFamily="50" charset="0"/>
                <a:sym typeface="Comic Sans MS" pitchFamily="66" charset="0"/>
              </a:rPr>
              <a:t>the EYFS</a:t>
            </a:r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2483768" y="1408177"/>
            <a:ext cx="47526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  <a:buClr>
                <a:srgbClr val="000000"/>
              </a:buClr>
            </a:pPr>
            <a:r>
              <a:rPr lang="en-US" altLang="en-US" sz="3200" dirty="0" smtClean="0">
                <a:latin typeface="Letter-join Plus 40" pitchFamily="50" charset="0"/>
                <a:sym typeface="Comic Sans MS" pitchFamily="66" charset="0"/>
              </a:rPr>
              <a:t>What does </a:t>
            </a:r>
            <a:r>
              <a:rPr lang="en-US" altLang="en-US" sz="3200" b="1" u="sng" dirty="0" smtClean="0">
                <a:latin typeface="Letter-join Plus 40" pitchFamily="50" charset="0"/>
                <a:sym typeface="Comic Sans MS" pitchFamily="66" charset="0"/>
              </a:rPr>
              <a:t>EYFS</a:t>
            </a:r>
            <a:r>
              <a:rPr lang="en-US" altLang="en-US" sz="3200" dirty="0" smtClean="0">
                <a:latin typeface="Letter-join Plus 40" pitchFamily="50" charset="0"/>
                <a:sym typeface="Comic Sans MS" pitchFamily="66" charset="0"/>
              </a:rPr>
              <a:t> mean?</a:t>
            </a:r>
            <a:endParaRPr lang="en-US" altLang="en-US" sz="3200" dirty="0">
              <a:latin typeface="Letter-join Plus 40" pitchFamily="50" charset="0"/>
              <a:sym typeface="Comic Sans MS" pitchFamily="66" charset="0"/>
            </a:endParaRPr>
          </a:p>
        </p:txBody>
      </p:sp>
      <p:pic>
        <p:nvPicPr>
          <p:cNvPr id="2050" name="Picture 2" descr="\\KNP-SR-001\Staff\lydial\Pictures\Nursery 2019\IMG_38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25" y="2101064"/>
            <a:ext cx="3071719" cy="380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7884368" y="5517232"/>
            <a:ext cx="977421" cy="1247732"/>
            <a:chOff x="7266987" y="4624073"/>
            <a:chExt cx="1763241" cy="206888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66987" y="4624073"/>
              <a:ext cx="1763241" cy="118588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1021" r="-971" b="19237"/>
            <a:stretch/>
          </p:blipFill>
          <p:spPr>
            <a:xfrm>
              <a:off x="7408038" y="5801265"/>
              <a:ext cx="1507044" cy="891691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3941354" y="2161292"/>
            <a:ext cx="46630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0000"/>
                </a:solidFill>
              </a:rPr>
              <a:t>Early Years Foundation Stage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We learn through our play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We explore the world around us through real life experiences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Key life skills are developed i.e. CAL, PD, PSED 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138"/>
            <a:ext cx="8229600" cy="2379910"/>
          </a:xfrm>
        </p:spPr>
        <p:txBody>
          <a:bodyPr/>
          <a:lstStyle/>
          <a:p>
            <a:pPr algn="ctr"/>
            <a:r>
              <a:rPr lang="en-GB" sz="4000" dirty="0" smtClean="0">
                <a:latin typeface="Letter-join Plus 40" panose="02000505000000020003" pitchFamily="50" charset="0"/>
              </a:rPr>
              <a:t>Our website has some resources to support you and your child with school readiness.</a:t>
            </a:r>
            <a:endParaRPr lang="en-GB" sz="4000" dirty="0">
              <a:latin typeface="Letter-join Plus 40" panose="02000505000000020003" pitchFamily="50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Letter-join Plus 40" panose="02000505000000020003" pitchFamily="50" charset="0"/>
              </a:rPr>
              <a:t>School Readiness</a:t>
            </a:r>
            <a:endParaRPr lang="en-GB" dirty="0">
              <a:latin typeface="Letter-join Plus 40" panose="02000505000000020003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6289" b="5222"/>
          <a:stretch/>
        </p:blipFill>
        <p:spPr>
          <a:xfrm>
            <a:off x="6907485" y="3837947"/>
            <a:ext cx="1779315" cy="24847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837947"/>
            <a:ext cx="2502737" cy="18770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3696" b="10872"/>
          <a:stretch/>
        </p:blipFill>
        <p:spPr>
          <a:xfrm>
            <a:off x="3571706" y="3924548"/>
            <a:ext cx="2678424" cy="242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52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4005" y="-48866"/>
            <a:ext cx="8229600" cy="1143000"/>
          </a:xfrm>
        </p:spPr>
        <p:txBody>
          <a:bodyPr>
            <a:normAutofit/>
          </a:bodyPr>
          <a:lstStyle/>
          <a:p>
            <a:r>
              <a:rPr lang="en-GB" sz="5400" dirty="0" smtClean="0">
                <a:latin typeface="Letter-join Plus 40" pitchFamily="50" charset="0"/>
              </a:rPr>
              <a:t>Helping at home…</a:t>
            </a:r>
            <a:endParaRPr lang="en-GB" sz="5400" dirty="0">
              <a:latin typeface="Letter-join Plus 40" pitchFamily="50" charset="0"/>
            </a:endParaRPr>
          </a:p>
        </p:txBody>
      </p:sp>
      <p:pic>
        <p:nvPicPr>
          <p:cNvPr id="3074" name="Picture 2" descr="Image result for board games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b="7848"/>
          <a:stretch/>
        </p:blipFill>
        <p:spPr bwMode="auto">
          <a:xfrm>
            <a:off x="379689" y="1031125"/>
            <a:ext cx="1658733" cy="139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julia donaldson book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3498">
            <a:off x="6101185" y="1064515"/>
            <a:ext cx="2444743" cy="219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765" y="4941168"/>
            <a:ext cx="3390083" cy="18173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604233">
            <a:off x="3643883" y="3185841"/>
            <a:ext cx="2040725" cy="12286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r="23186" b="9512"/>
          <a:stretch/>
        </p:blipFill>
        <p:spPr>
          <a:xfrm>
            <a:off x="6300192" y="3789040"/>
            <a:ext cx="2674268" cy="21012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8340" y="1022033"/>
            <a:ext cx="1632829" cy="16018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1862" y="2623876"/>
            <a:ext cx="2011038" cy="20110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/>
          <a:srcRect r="23540" b="4640"/>
          <a:stretch/>
        </p:blipFill>
        <p:spPr>
          <a:xfrm>
            <a:off x="3927820" y="4803092"/>
            <a:ext cx="2075688" cy="194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9724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6948</TotalTime>
  <Words>731</Words>
  <Application>Microsoft Office PowerPoint</Application>
  <PresentationFormat>On-screen Show (4:3)</PresentationFormat>
  <Paragraphs>127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Comic Sans MS</vt:lpstr>
      <vt:lpstr>Letter-join Plus 40</vt:lpstr>
      <vt:lpstr>Letterjoin-Air Plus 40</vt:lpstr>
      <vt:lpstr>Lucida Sans Unicode</vt:lpstr>
      <vt:lpstr>Times New Roman</vt:lpstr>
      <vt:lpstr>Verdana</vt:lpstr>
      <vt:lpstr>Wingdings 2</vt:lpstr>
      <vt:lpstr>Wingdings 3</vt:lpstr>
      <vt:lpstr>Concourse</vt:lpstr>
      <vt:lpstr>PowerPoint Presentation</vt:lpstr>
      <vt:lpstr>PowerPoint Presentation</vt:lpstr>
      <vt:lpstr>PowerPoint Presentation</vt:lpstr>
      <vt:lpstr>PowerPoint Presentation</vt:lpstr>
      <vt:lpstr>The Who’s Who of Nursery!</vt:lpstr>
      <vt:lpstr>The Who’s Who of the EYFS..</vt:lpstr>
      <vt:lpstr>PowerPoint Presentation</vt:lpstr>
      <vt:lpstr>School Readiness</vt:lpstr>
      <vt:lpstr>Helping at home…</vt:lpstr>
      <vt:lpstr>PowerPoint Presentation</vt:lpstr>
      <vt:lpstr>Parent Workshops</vt:lpstr>
      <vt:lpstr>PowerPoint Presentation</vt:lpstr>
      <vt:lpstr>FOREST SCHOOL </vt:lpstr>
      <vt:lpstr>Swimming!</vt:lpstr>
      <vt:lpstr>Home / School Links </vt:lpstr>
      <vt:lpstr>PowerPoint Presentation</vt:lpstr>
      <vt:lpstr>Wow Moments!</vt:lpstr>
      <vt:lpstr>@KnypersleyFirst</vt:lpstr>
      <vt:lpstr>Reception Check List </vt:lpstr>
      <vt:lpstr>Nursery Check List </vt:lpstr>
      <vt:lpstr>We are very much looking forward to meeting you all soon!</vt:lpstr>
    </vt:vector>
  </TitlesOfParts>
  <Company>Pavillion Communication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Foundation Stage</dc:title>
  <dc:creator>Gina</dc:creator>
  <cp:lastModifiedBy>Lydia Leese</cp:lastModifiedBy>
  <cp:revision>187</cp:revision>
  <cp:lastPrinted>2019-09-10T10:20:30Z</cp:lastPrinted>
  <dcterms:created xsi:type="dcterms:W3CDTF">2005-06-06T15:11:20Z</dcterms:created>
  <dcterms:modified xsi:type="dcterms:W3CDTF">2021-09-12T11:22:38Z</dcterms:modified>
</cp:coreProperties>
</file>