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78" r:id="rId4"/>
    <p:sldId id="274" r:id="rId5"/>
    <p:sldId id="279" r:id="rId6"/>
    <p:sldId id="275" r:id="rId7"/>
    <p:sldId id="281" r:id="rId8"/>
    <p:sldId id="283" r:id="rId9"/>
    <p:sldId id="282" r:id="rId10"/>
    <p:sldId id="284" r:id="rId11"/>
    <p:sldId id="280" r:id="rId12"/>
    <p:sldId id="277" r:id="rId13"/>
    <p:sldId id="285" r:id="rId14"/>
    <p:sldId id="267" r:id="rId15"/>
  </p:sldIdLst>
  <p:sldSz cx="9144000" cy="6858000" type="screen4x3"/>
  <p:notesSz cx="6858000" cy="9144000"/>
  <p:embeddedFontLst>
    <p:embeddedFont>
      <p:font typeface="Twinkl SemiBold" pitchFamily="2" charset="0"/>
      <p:bold r:id="rId18"/>
    </p:embeddedFont>
    <p:embeddedFont>
      <p:font typeface="Twinkl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AC2"/>
    <a:srgbClr val="DE1E5A"/>
    <a:srgbClr val="02A5E5"/>
    <a:srgbClr val="F08214"/>
    <a:srgbClr val="009384"/>
    <a:srgbClr val="BE0928"/>
    <a:srgbClr val="FFECA7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158" y="102"/>
      </p:cViewPr>
      <p:guideLst>
        <p:guide orient="horz" pos="2160"/>
        <p:guide pos="2880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upersax6000.twink.k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upersax6000.twink.k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upersax6000.twink.k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upersax6000.twink.k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86759" y="765175"/>
            <a:ext cx="5244900" cy="5327650"/>
            <a:chOff x="3486759" y="765175"/>
            <a:chExt cx="5244900" cy="5327650"/>
          </a:xfrm>
        </p:grpSpPr>
        <p:sp>
          <p:nvSpPr>
            <p:cNvPr id="2" name="Rectangle 1"/>
            <p:cNvSpPr/>
            <p:nvPr/>
          </p:nvSpPr>
          <p:spPr>
            <a:xfrm>
              <a:off x="3486759" y="765175"/>
              <a:ext cx="4901591" cy="53276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9C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1921" y="869640"/>
              <a:ext cx="4536101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800" b="1" dirty="0"/>
                <a:t>Super Saxophone for Sale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14681" y="1513946"/>
              <a:ext cx="4461010" cy="44473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700" b="1" dirty="0"/>
                <a:t>Have you ever dreamed of owning </a:t>
              </a:r>
              <a:br>
                <a:rPr lang="en-GB" sz="1700" b="1" dirty="0"/>
              </a:br>
              <a:r>
                <a:rPr lang="en-GB" sz="1700" b="1" dirty="0"/>
                <a:t>the world’s best saxophone? </a:t>
              </a:r>
            </a:p>
            <a:p>
              <a:endParaRPr lang="en-GB" sz="1700" b="1" dirty="0"/>
            </a:p>
            <a:p>
              <a:r>
                <a:rPr lang="en-GB" sz="1700" dirty="0"/>
                <a:t>The Saxophone 6000 is an </a:t>
              </a:r>
              <a:r>
                <a:rPr lang="en-GB" sz="1700" b="1" i="1" dirty="0"/>
                <a:t>incredible</a:t>
              </a:r>
              <a:r>
                <a:rPr lang="en-GB" sz="1700" dirty="0"/>
                <a:t> instrument.</a:t>
              </a:r>
            </a:p>
            <a:p>
              <a:r>
                <a:rPr lang="en-GB" sz="1700" dirty="0"/>
                <a:t>It will amaze you with its </a:t>
              </a:r>
              <a:r>
                <a:rPr lang="en-GB" sz="1700" b="1" i="1" dirty="0"/>
                <a:t>soulful</a:t>
              </a:r>
              <a:r>
                <a:rPr lang="en-GB" sz="1700" i="1" dirty="0"/>
                <a:t> </a:t>
              </a:r>
              <a:r>
                <a:rPr lang="en-GB" sz="1700" dirty="0"/>
                <a:t>sounds.</a:t>
              </a:r>
            </a:p>
            <a:p>
              <a:endParaRPr lang="en-GB" sz="1700" dirty="0"/>
            </a:p>
            <a:p>
              <a:r>
                <a:rPr lang="en-GB" sz="1700" dirty="0"/>
                <a:t>Buy the Saxophone 6000 </a:t>
              </a:r>
              <a:r>
                <a:rPr lang="en-GB" sz="1700" b="1" dirty="0"/>
                <a:t>today</a:t>
              </a:r>
              <a:r>
                <a:rPr lang="en-GB" sz="1700" dirty="0"/>
                <a:t>.</a:t>
              </a:r>
            </a:p>
            <a:p>
              <a:r>
                <a:rPr lang="en-GB" sz="1700" dirty="0"/>
                <a:t>What a </a:t>
              </a:r>
              <a:r>
                <a:rPr lang="en-GB" sz="1700" b="1" i="1" dirty="0"/>
                <a:t>magnificent</a:t>
              </a:r>
              <a:r>
                <a:rPr lang="en-GB" sz="1700" dirty="0"/>
                <a:t> musician you will be!</a:t>
              </a:r>
            </a:p>
            <a:p>
              <a:endParaRPr lang="en-GB" sz="1700" b="1" dirty="0"/>
            </a:p>
            <a:p>
              <a:r>
                <a:rPr lang="en-GB" sz="1700" b="1" dirty="0"/>
                <a:t>Only £299.99.</a:t>
              </a:r>
            </a:p>
            <a:p>
              <a:endParaRPr lang="en-GB" sz="1700" b="1" dirty="0"/>
            </a:p>
            <a:p>
              <a:r>
                <a:rPr lang="en-GB" sz="1700" dirty="0"/>
                <a:t>Visit </a:t>
              </a:r>
              <a:r>
                <a:rPr lang="en-GB" sz="1700" dirty="0">
                  <a:hlinkClick r:id="rId2"/>
                </a:rPr>
                <a:t>www.supersax6000.twin.kl</a:t>
              </a:r>
              <a:endParaRPr lang="en-GB" sz="1700" dirty="0"/>
            </a:p>
            <a:p>
              <a:r>
                <a:rPr lang="en-GB" sz="1700" dirty="0"/>
                <a:t>or call 0123 465 798 to buy.</a:t>
              </a:r>
            </a:p>
            <a:p>
              <a:endParaRPr lang="en-GB" sz="1700" dirty="0"/>
            </a:p>
            <a:p>
              <a:r>
                <a:rPr lang="en-GB" sz="1700" b="1" dirty="0"/>
                <a:t>Stocks won’t last long. </a:t>
              </a:r>
              <a:br>
                <a:rPr lang="en-GB" sz="1700" b="1" dirty="0"/>
              </a:br>
              <a:r>
                <a:rPr lang="en-GB" sz="1700" b="1" dirty="0"/>
                <a:t>Buy one now. </a:t>
              </a:r>
              <a:endParaRPr lang="en-GB" sz="17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5009">
              <a:off x="7042594" y="1463743"/>
              <a:ext cx="1599321" cy="5667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67719">
              <a:off x="5721944" y="2999455"/>
              <a:ext cx="3859840" cy="215959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27729" y="638807"/>
            <a:ext cx="294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Types of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651" y="1443841"/>
            <a:ext cx="2333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spot the different types of sentences in the poster?</a:t>
            </a:r>
          </a:p>
          <a:p>
            <a:endParaRPr lang="en-GB" dirty="0"/>
          </a:p>
          <a:p>
            <a:r>
              <a:rPr lang="en-GB" dirty="0">
                <a:solidFill>
                  <a:srgbClr val="02A5E5"/>
                </a:solidFill>
                <a:latin typeface="Twinkl SemiBold" pitchFamily="2" charset="0"/>
              </a:rPr>
              <a:t>Statement</a:t>
            </a:r>
          </a:p>
          <a:p>
            <a:endParaRPr lang="en-GB" dirty="0"/>
          </a:p>
          <a:p>
            <a:r>
              <a:rPr lang="en-GB" dirty="0">
                <a:solidFill>
                  <a:srgbClr val="F08214"/>
                </a:solidFill>
                <a:latin typeface="Twinkl SemiBold" pitchFamily="2" charset="0"/>
              </a:rPr>
              <a:t>Question</a:t>
            </a:r>
          </a:p>
          <a:p>
            <a:endParaRPr lang="en-GB" dirty="0"/>
          </a:p>
          <a:p>
            <a:r>
              <a:rPr lang="en-GB" dirty="0">
                <a:solidFill>
                  <a:srgbClr val="009384"/>
                </a:solidFill>
                <a:latin typeface="Twinkl SemiBold" pitchFamily="2" charset="0"/>
              </a:rPr>
              <a:t>Command</a:t>
            </a:r>
          </a:p>
          <a:p>
            <a:endParaRPr lang="en-GB" dirty="0"/>
          </a:p>
          <a:p>
            <a:r>
              <a:rPr lang="en-GB" dirty="0">
                <a:solidFill>
                  <a:srgbClr val="BE0928"/>
                </a:solidFill>
                <a:latin typeface="Twinkl SemiBold" pitchFamily="2" charset="0"/>
              </a:rPr>
              <a:t>Exclamation</a:t>
            </a:r>
          </a:p>
          <a:p>
            <a:endParaRPr lang="en-GB" dirty="0"/>
          </a:p>
          <a:p>
            <a:r>
              <a:rPr lang="en-GB" dirty="0"/>
              <a:t>Talk to your partner.</a:t>
            </a:r>
          </a:p>
        </p:txBody>
      </p:sp>
    </p:spTree>
    <p:extLst>
      <p:ext uri="{BB962C8B-B14F-4D97-AF65-F5344CB8AC3E}">
        <p14:creationId xmlns:p14="http://schemas.microsoft.com/office/powerpoint/2010/main" val="3472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86759" y="765175"/>
            <a:ext cx="5244900" cy="5327650"/>
            <a:chOff x="3486759" y="765175"/>
            <a:chExt cx="5244900" cy="5327650"/>
          </a:xfrm>
        </p:grpSpPr>
        <p:sp>
          <p:nvSpPr>
            <p:cNvPr id="2" name="Rectangle 1"/>
            <p:cNvSpPr/>
            <p:nvPr/>
          </p:nvSpPr>
          <p:spPr>
            <a:xfrm>
              <a:off x="3486759" y="765175"/>
              <a:ext cx="4901591" cy="53276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9C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1921" y="869640"/>
              <a:ext cx="4536101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800" b="1" dirty="0"/>
                <a:t>Super Saxophone for Sale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14681" y="1513946"/>
              <a:ext cx="4461010" cy="44473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700" b="1" dirty="0"/>
                <a:t>Have you ever dreamed of owning </a:t>
              </a:r>
              <a:br>
                <a:rPr lang="en-GB" sz="1700" b="1" dirty="0"/>
              </a:br>
              <a:r>
                <a:rPr lang="en-GB" sz="1700" b="1" dirty="0"/>
                <a:t>the world’s best saxophone? </a:t>
              </a:r>
            </a:p>
            <a:p>
              <a:endParaRPr lang="en-GB" sz="1700" b="1" dirty="0"/>
            </a:p>
            <a:p>
              <a:r>
                <a:rPr lang="en-GB" sz="1700" dirty="0"/>
                <a:t>The Saxophone 6000 is an </a:t>
              </a:r>
              <a:r>
                <a:rPr lang="en-GB" sz="1700" b="1" i="1" dirty="0"/>
                <a:t>incredible</a:t>
              </a:r>
              <a:r>
                <a:rPr lang="en-GB" sz="1700" dirty="0"/>
                <a:t> instrument.</a:t>
              </a:r>
            </a:p>
            <a:p>
              <a:r>
                <a:rPr lang="en-GB" sz="1700" dirty="0"/>
                <a:t>It will amaze you with its </a:t>
              </a:r>
              <a:r>
                <a:rPr lang="en-GB" sz="1700" b="1" i="1" dirty="0"/>
                <a:t>soulful</a:t>
              </a:r>
              <a:r>
                <a:rPr lang="en-GB" sz="1700" i="1" dirty="0"/>
                <a:t> </a:t>
              </a:r>
              <a:r>
                <a:rPr lang="en-GB" sz="1700" dirty="0"/>
                <a:t>sounds.</a:t>
              </a:r>
            </a:p>
            <a:p>
              <a:endParaRPr lang="en-GB" sz="1700" dirty="0"/>
            </a:p>
            <a:p>
              <a:r>
                <a:rPr lang="en-GB" sz="1700" dirty="0"/>
                <a:t>Buy the Saxophone 6000 </a:t>
              </a:r>
              <a:r>
                <a:rPr lang="en-GB" sz="1700" b="1" dirty="0"/>
                <a:t>today</a:t>
              </a:r>
              <a:r>
                <a:rPr lang="en-GB" sz="1700" dirty="0"/>
                <a:t>.</a:t>
              </a:r>
            </a:p>
            <a:p>
              <a:r>
                <a:rPr lang="en-GB" sz="1700" dirty="0"/>
                <a:t>What a </a:t>
              </a:r>
              <a:r>
                <a:rPr lang="en-GB" sz="1700" b="1" i="1" dirty="0"/>
                <a:t>magnificent</a:t>
              </a:r>
              <a:r>
                <a:rPr lang="en-GB" sz="1700" dirty="0"/>
                <a:t> musician you will be!</a:t>
              </a:r>
            </a:p>
            <a:p>
              <a:endParaRPr lang="en-GB" sz="1700" b="1" dirty="0"/>
            </a:p>
            <a:p>
              <a:r>
                <a:rPr lang="en-GB" sz="1700" b="1" dirty="0"/>
                <a:t>Only £299.99.</a:t>
              </a:r>
            </a:p>
            <a:p>
              <a:endParaRPr lang="en-GB" sz="1700" b="1" dirty="0"/>
            </a:p>
            <a:p>
              <a:r>
                <a:rPr lang="en-GB" sz="1700" dirty="0"/>
                <a:t>Visit </a:t>
              </a:r>
              <a:r>
                <a:rPr lang="en-GB" sz="1700" dirty="0">
                  <a:hlinkClick r:id="rId2"/>
                </a:rPr>
                <a:t>www.supersax6000.twin.kl</a:t>
              </a:r>
              <a:endParaRPr lang="en-GB" sz="1700" dirty="0"/>
            </a:p>
            <a:p>
              <a:r>
                <a:rPr lang="en-GB" sz="1700" dirty="0"/>
                <a:t>or call 0123 465 798 to buy.</a:t>
              </a:r>
            </a:p>
            <a:p>
              <a:endParaRPr lang="en-GB" sz="1700" dirty="0"/>
            </a:p>
            <a:p>
              <a:r>
                <a:rPr lang="en-GB" sz="1700" b="1" dirty="0"/>
                <a:t>Stocks won’t last long. </a:t>
              </a:r>
              <a:br>
                <a:rPr lang="en-GB" sz="1700" b="1" dirty="0"/>
              </a:br>
              <a:r>
                <a:rPr lang="en-GB" sz="1700" b="1" dirty="0"/>
                <a:t>Buy one now. </a:t>
              </a:r>
              <a:endParaRPr lang="en-GB" sz="17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5009">
              <a:off x="7042594" y="1463743"/>
              <a:ext cx="1599321" cy="5667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67719">
              <a:off x="5721944" y="2999455"/>
              <a:ext cx="3859840" cy="215959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27729" y="638807"/>
            <a:ext cx="294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Types of Sentences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6574" y="1535153"/>
            <a:ext cx="6174105" cy="488794"/>
            <a:chOff x="826574" y="1535153"/>
            <a:chExt cx="6174105" cy="488794"/>
          </a:xfrm>
        </p:grpSpPr>
        <p:sp>
          <p:nvSpPr>
            <p:cNvPr id="18" name="Rectangle 17"/>
            <p:cNvSpPr/>
            <p:nvPr/>
          </p:nvSpPr>
          <p:spPr>
            <a:xfrm>
              <a:off x="826574" y="1626707"/>
              <a:ext cx="254637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>
                  <a:solidFill>
                    <a:srgbClr val="F08214"/>
                  </a:solidFill>
                  <a:latin typeface="Twinkl SemiBold" pitchFamily="2" charset="0"/>
                </a:rPr>
                <a:t>Question</a:t>
              </a:r>
              <a:endParaRPr lang="en-GB" dirty="0">
                <a:latin typeface="Twinkl SemiBold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37030" y="1535153"/>
              <a:ext cx="4963649" cy="488794"/>
            </a:xfrm>
            <a:prstGeom prst="rect">
              <a:avLst/>
            </a:prstGeom>
            <a:noFill/>
            <a:ln w="19050">
              <a:solidFill>
                <a:srgbClr val="F082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6574" y="4645631"/>
            <a:ext cx="6017570" cy="488794"/>
            <a:chOff x="826574" y="4645631"/>
            <a:chExt cx="6017570" cy="488794"/>
          </a:xfrm>
        </p:grpSpPr>
        <p:sp>
          <p:nvSpPr>
            <p:cNvPr id="22" name="Rectangle 21"/>
            <p:cNvSpPr/>
            <p:nvPr/>
          </p:nvSpPr>
          <p:spPr>
            <a:xfrm>
              <a:off x="826574" y="4751529"/>
              <a:ext cx="254637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>
                  <a:solidFill>
                    <a:srgbClr val="009384"/>
                  </a:solidFill>
                  <a:latin typeface="Twinkl SemiBold" pitchFamily="2" charset="0"/>
                </a:rPr>
                <a:t>Command</a:t>
              </a:r>
              <a:endParaRPr lang="en-GB" dirty="0">
                <a:latin typeface="Twinkl SemiBold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37029" y="4645631"/>
              <a:ext cx="4807115" cy="488794"/>
            </a:xfrm>
            <a:prstGeom prst="rect">
              <a:avLst/>
            </a:prstGeom>
            <a:noFill/>
            <a:ln w="19050">
              <a:solidFill>
                <a:srgbClr val="0093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6574" y="5667106"/>
            <a:ext cx="4170299" cy="284975"/>
            <a:chOff x="826574" y="5667106"/>
            <a:chExt cx="4170299" cy="284975"/>
          </a:xfrm>
        </p:grpSpPr>
        <p:sp>
          <p:nvSpPr>
            <p:cNvPr id="20" name="Rectangle 19"/>
            <p:cNvSpPr/>
            <p:nvPr/>
          </p:nvSpPr>
          <p:spPr>
            <a:xfrm>
              <a:off x="826574" y="5667106"/>
              <a:ext cx="254637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>
                  <a:solidFill>
                    <a:srgbClr val="009384"/>
                  </a:solidFill>
                  <a:latin typeface="Twinkl SemiBold" pitchFamily="2" charset="0"/>
                </a:rPr>
                <a:t>Command</a:t>
              </a:r>
              <a:endParaRPr lang="en-GB" dirty="0">
                <a:latin typeface="Twinkl SemiBold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37030" y="5690472"/>
              <a:ext cx="2959843" cy="261609"/>
            </a:xfrm>
            <a:prstGeom prst="rect">
              <a:avLst/>
            </a:prstGeom>
            <a:noFill/>
            <a:ln w="19050">
              <a:solidFill>
                <a:srgbClr val="0093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6574" y="3300550"/>
            <a:ext cx="5934444" cy="300445"/>
            <a:chOff x="826574" y="3300550"/>
            <a:chExt cx="5934444" cy="300445"/>
          </a:xfrm>
        </p:grpSpPr>
        <p:sp>
          <p:nvSpPr>
            <p:cNvPr id="15" name="Rectangle 14"/>
            <p:cNvSpPr/>
            <p:nvPr/>
          </p:nvSpPr>
          <p:spPr>
            <a:xfrm>
              <a:off x="826574" y="3300550"/>
              <a:ext cx="254637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>
                  <a:solidFill>
                    <a:srgbClr val="009384"/>
                  </a:solidFill>
                  <a:latin typeface="Twinkl SemiBold" pitchFamily="2" charset="0"/>
                </a:rPr>
                <a:t>Command</a:t>
              </a:r>
              <a:endParaRPr lang="en-GB" dirty="0">
                <a:latin typeface="Twinkl SemiBold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7030" y="3339386"/>
              <a:ext cx="4723988" cy="261609"/>
            </a:xfrm>
            <a:prstGeom prst="rect">
              <a:avLst/>
            </a:prstGeom>
            <a:noFill/>
            <a:ln w="19050">
              <a:solidFill>
                <a:srgbClr val="0093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6574" y="3577549"/>
            <a:ext cx="6959681" cy="286678"/>
            <a:chOff x="826574" y="3577549"/>
            <a:chExt cx="6959681" cy="286678"/>
          </a:xfrm>
        </p:grpSpPr>
        <p:sp>
          <p:nvSpPr>
            <p:cNvPr id="17" name="Rectangle 16"/>
            <p:cNvSpPr/>
            <p:nvPr/>
          </p:nvSpPr>
          <p:spPr>
            <a:xfrm>
              <a:off x="826574" y="3577549"/>
              <a:ext cx="254637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>
                  <a:solidFill>
                    <a:srgbClr val="BE0928"/>
                  </a:solidFill>
                  <a:latin typeface="Twinkl SemiBold" pitchFamily="2" charset="0"/>
                </a:rPr>
                <a:t>Exclamation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37030" y="3602618"/>
              <a:ext cx="5749225" cy="261609"/>
            </a:xfrm>
            <a:prstGeom prst="rect">
              <a:avLst/>
            </a:prstGeom>
            <a:noFill/>
            <a:ln w="19050">
              <a:solidFill>
                <a:srgbClr val="BE0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6574" y="2791236"/>
            <a:ext cx="6848845" cy="281036"/>
            <a:chOff x="826574" y="2791236"/>
            <a:chExt cx="6848845" cy="281036"/>
          </a:xfrm>
        </p:grpSpPr>
        <p:sp>
          <p:nvSpPr>
            <p:cNvPr id="19" name="Rectangle 18"/>
            <p:cNvSpPr/>
            <p:nvPr/>
          </p:nvSpPr>
          <p:spPr>
            <a:xfrm>
              <a:off x="826574" y="2791236"/>
              <a:ext cx="254637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>
                  <a:solidFill>
                    <a:srgbClr val="02A5E5"/>
                  </a:solidFill>
                  <a:latin typeface="Twinkl SemiBold" pitchFamily="2" charset="0"/>
                </a:rPr>
                <a:t>Statement</a:t>
              </a:r>
              <a:endParaRPr lang="en-GB" dirty="0">
                <a:latin typeface="Twinkl SemiBold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37031" y="2810663"/>
              <a:ext cx="5638388" cy="261609"/>
            </a:xfrm>
            <a:prstGeom prst="rect">
              <a:avLst/>
            </a:prstGeom>
            <a:noFill/>
            <a:ln w="19050">
              <a:solidFill>
                <a:srgbClr val="02A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26574" y="5390107"/>
            <a:ext cx="5026239" cy="291129"/>
            <a:chOff x="826574" y="5390107"/>
            <a:chExt cx="5026239" cy="291129"/>
          </a:xfrm>
        </p:grpSpPr>
        <p:sp>
          <p:nvSpPr>
            <p:cNvPr id="21" name="Rectangle 20"/>
            <p:cNvSpPr/>
            <p:nvPr/>
          </p:nvSpPr>
          <p:spPr>
            <a:xfrm>
              <a:off x="826574" y="5390107"/>
              <a:ext cx="254637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>
                  <a:solidFill>
                    <a:srgbClr val="02A5E5"/>
                  </a:solidFill>
                  <a:latin typeface="Twinkl SemiBold" pitchFamily="2" charset="0"/>
                </a:rPr>
                <a:t>Statement</a:t>
              </a:r>
              <a:endParaRPr lang="en-GB" dirty="0">
                <a:latin typeface="Twinkl SemiBold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37030" y="5419627"/>
              <a:ext cx="3815783" cy="261609"/>
            </a:xfrm>
            <a:prstGeom prst="rect">
              <a:avLst/>
            </a:prstGeom>
            <a:noFill/>
            <a:ln w="19050">
              <a:solidFill>
                <a:srgbClr val="02A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6574" y="2291062"/>
            <a:ext cx="6479390" cy="500968"/>
            <a:chOff x="826574" y="2291062"/>
            <a:chExt cx="6479390" cy="500968"/>
          </a:xfrm>
        </p:grpSpPr>
        <p:sp>
          <p:nvSpPr>
            <p:cNvPr id="5" name="Rectangle 4"/>
            <p:cNvSpPr/>
            <p:nvPr/>
          </p:nvSpPr>
          <p:spPr>
            <a:xfrm>
              <a:off x="826574" y="2439294"/>
              <a:ext cx="254637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>
                  <a:solidFill>
                    <a:srgbClr val="02A5E5"/>
                  </a:solidFill>
                  <a:latin typeface="Twinkl SemiBold" pitchFamily="2" charset="0"/>
                </a:rPr>
                <a:t>Statement</a:t>
              </a:r>
              <a:endParaRPr lang="en-GB" dirty="0">
                <a:latin typeface="Twinkl SemiBold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37030" y="2291062"/>
              <a:ext cx="5268934" cy="500968"/>
            </a:xfrm>
            <a:prstGeom prst="rect">
              <a:avLst/>
            </a:prstGeom>
            <a:noFill/>
            <a:ln w="19050">
              <a:solidFill>
                <a:srgbClr val="02A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59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Convince Your Customers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Stan and his band need you to advertise their concert.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30578" y="1911657"/>
            <a:ext cx="1911790" cy="3506458"/>
          </a:xfrm>
          <a:prstGeom prst="roundRect">
            <a:avLst>
              <a:gd name="adj" fmla="val 7888"/>
            </a:avLst>
          </a:prstGeom>
          <a:noFill/>
          <a:ln w="28575">
            <a:solidFill>
              <a:srgbClr val="89C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Include these details: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Date</a:t>
            </a:r>
          </a:p>
          <a:p>
            <a:r>
              <a:rPr lang="en-GB" dirty="0">
                <a:solidFill>
                  <a:schemeClr val="tx1"/>
                </a:solidFill>
              </a:rPr>
              <a:t>Time</a:t>
            </a:r>
          </a:p>
          <a:p>
            <a:r>
              <a:rPr lang="en-GB" dirty="0">
                <a:solidFill>
                  <a:schemeClr val="tx1"/>
                </a:solidFill>
              </a:rPr>
              <a:t>Place</a:t>
            </a:r>
          </a:p>
          <a:p>
            <a:r>
              <a:rPr lang="en-GB" dirty="0">
                <a:solidFill>
                  <a:schemeClr val="tx1"/>
                </a:solidFill>
              </a:rPr>
              <a:t>Price</a:t>
            </a:r>
          </a:p>
          <a:p>
            <a:r>
              <a:rPr lang="en-GB" dirty="0">
                <a:solidFill>
                  <a:schemeClr val="tx1"/>
                </a:solidFill>
              </a:rPr>
              <a:t>Website or phone number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553882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Remember, your poster needs to make the concert sound amazing so that people buy tickets!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1911657"/>
            <a:ext cx="2322528" cy="3506458"/>
          </a:xfrm>
          <a:prstGeom prst="roundRect">
            <a:avLst>
              <a:gd name="adj" fmla="val 7888"/>
            </a:avLst>
          </a:prstGeom>
          <a:noFill/>
          <a:ln w="28575">
            <a:solidFill>
              <a:srgbClr val="89C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Create a persuasive poster that includes these different sentence types: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Statement</a:t>
            </a:r>
          </a:p>
          <a:p>
            <a:r>
              <a:rPr lang="en-GB" dirty="0">
                <a:solidFill>
                  <a:schemeClr val="tx1"/>
                </a:solidFill>
              </a:rPr>
              <a:t>Question</a:t>
            </a:r>
          </a:p>
          <a:p>
            <a:r>
              <a:rPr lang="en-GB" dirty="0">
                <a:solidFill>
                  <a:schemeClr val="tx1"/>
                </a:solidFill>
              </a:rPr>
              <a:t>Command</a:t>
            </a:r>
          </a:p>
          <a:p>
            <a:r>
              <a:rPr lang="en-GB" dirty="0">
                <a:solidFill>
                  <a:schemeClr val="tx1"/>
                </a:solidFill>
              </a:rPr>
              <a:t>Exclamation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Can you include one of each?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93258" y="1911657"/>
            <a:ext cx="3095091" cy="3506458"/>
            <a:chOff x="5293258" y="1911657"/>
            <a:chExt cx="3095091" cy="3506458"/>
          </a:xfrm>
        </p:grpSpPr>
        <p:sp>
          <p:nvSpPr>
            <p:cNvPr id="8" name="Rounded Rectangle 7"/>
            <p:cNvSpPr/>
            <p:nvPr/>
          </p:nvSpPr>
          <p:spPr>
            <a:xfrm>
              <a:off x="5293258" y="1911657"/>
              <a:ext cx="3095091" cy="3506458"/>
            </a:xfrm>
            <a:prstGeom prst="roundRect">
              <a:avLst>
                <a:gd name="adj" fmla="val 7888"/>
              </a:avLst>
            </a:prstGeom>
            <a:noFill/>
            <a:ln w="28575">
              <a:solidFill>
                <a:srgbClr val="89C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26" y="2053332"/>
              <a:ext cx="2258660" cy="3194910"/>
            </a:xfrm>
            <a:prstGeom prst="rect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937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Convince Your Customers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12299"/>
            <a:ext cx="3816350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/>
              <a:t>Try reading your poster aloud.</a:t>
            </a:r>
          </a:p>
          <a:p>
            <a:endParaRPr lang="en-GB" sz="2200" dirty="0"/>
          </a:p>
          <a:p>
            <a:r>
              <a:rPr lang="en-GB" sz="2200" dirty="0"/>
              <a:t>Can you read your persuasive poster clearly?</a:t>
            </a:r>
          </a:p>
          <a:p>
            <a:endParaRPr lang="en-GB" sz="2200" dirty="0"/>
          </a:p>
          <a:p>
            <a:r>
              <a:rPr lang="en-GB" sz="2200" dirty="0"/>
              <a:t>Can you read the different sentence types correctly?</a:t>
            </a:r>
          </a:p>
          <a:p>
            <a:endParaRPr lang="en-GB" sz="2200" dirty="0"/>
          </a:p>
          <a:p>
            <a:r>
              <a:rPr lang="en-GB" sz="2200" dirty="0"/>
              <a:t>Does a question sound the same as a statement?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57" y="1756371"/>
            <a:ext cx="4010293" cy="43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Ready to Rock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5144" y="1443527"/>
            <a:ext cx="48937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Starry-Eyed Stan and his rocking band are getting ready for their first concert.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28329"/>
            <a:ext cx="7632700" cy="3863256"/>
          </a:xfrm>
          <a:prstGeom prst="roundRect">
            <a:avLst>
              <a:gd name="adj" fmla="val 7762"/>
            </a:avLst>
          </a:prstGeom>
          <a:ln w="28575">
            <a:solidFill>
              <a:srgbClr val="DE1E5A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2283068"/>
            <a:ext cx="5455027" cy="2144079"/>
          </a:xfrm>
          <a:prstGeom prst="roundRect">
            <a:avLst>
              <a:gd name="adj" fmla="val 10848"/>
            </a:avLst>
          </a:prstGeom>
          <a:solidFill>
            <a:srgbClr val="89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Ready to Rock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872" y="2662609"/>
            <a:ext cx="3306935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Pam the pufferfish needs a new saxophone for the concert.</a:t>
            </a:r>
          </a:p>
          <a:p>
            <a:endParaRPr lang="en-GB" dirty="0"/>
          </a:p>
          <a:p>
            <a:r>
              <a:rPr lang="en-GB" dirty="0"/>
              <a:t>She has spotted an advert about a really great saxophone!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224">
            <a:off x="3794921" y="2076223"/>
            <a:ext cx="4436125" cy="37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4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1" y="1930610"/>
            <a:ext cx="2603186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Let’s read the poster together.</a:t>
            </a:r>
          </a:p>
          <a:p>
            <a:endParaRPr lang="en-GB" dirty="0"/>
          </a:p>
          <a:p>
            <a:r>
              <a:rPr lang="en-GB" dirty="0"/>
              <a:t>What do you think the poster is trying to tell us or make us do?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86759" y="765175"/>
            <a:ext cx="5244900" cy="5327650"/>
            <a:chOff x="3486759" y="765175"/>
            <a:chExt cx="5244900" cy="5327650"/>
          </a:xfrm>
        </p:grpSpPr>
        <p:sp>
          <p:nvSpPr>
            <p:cNvPr id="2" name="Rectangle 1"/>
            <p:cNvSpPr/>
            <p:nvPr/>
          </p:nvSpPr>
          <p:spPr>
            <a:xfrm>
              <a:off x="3486759" y="765175"/>
              <a:ext cx="4901591" cy="53276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9C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1921" y="869640"/>
              <a:ext cx="4536101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800" b="1" dirty="0"/>
                <a:t>Super Saxophone for Sale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14681" y="1513946"/>
              <a:ext cx="4461010" cy="44473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700" b="1" dirty="0"/>
                <a:t>Have you ever dreamed of owning </a:t>
              </a:r>
              <a:br>
                <a:rPr lang="en-GB" sz="1700" b="1" dirty="0"/>
              </a:br>
              <a:r>
                <a:rPr lang="en-GB" sz="1700" b="1" dirty="0"/>
                <a:t>the world’s best saxophone? </a:t>
              </a:r>
            </a:p>
            <a:p>
              <a:endParaRPr lang="en-GB" sz="1700" b="1" dirty="0"/>
            </a:p>
            <a:p>
              <a:r>
                <a:rPr lang="en-GB" sz="1700" dirty="0"/>
                <a:t>The Saxophone 6000 is an </a:t>
              </a:r>
              <a:r>
                <a:rPr lang="en-GB" sz="1700" b="1" i="1" dirty="0"/>
                <a:t>incredible</a:t>
              </a:r>
              <a:r>
                <a:rPr lang="en-GB" sz="1700" dirty="0"/>
                <a:t> instrument.</a:t>
              </a:r>
            </a:p>
            <a:p>
              <a:r>
                <a:rPr lang="en-GB" sz="1700" dirty="0"/>
                <a:t>It will amaze you with its </a:t>
              </a:r>
              <a:r>
                <a:rPr lang="en-GB" sz="1700" b="1" i="1" dirty="0"/>
                <a:t>soulful</a:t>
              </a:r>
              <a:r>
                <a:rPr lang="en-GB" sz="1700" i="1" dirty="0"/>
                <a:t> </a:t>
              </a:r>
              <a:r>
                <a:rPr lang="en-GB" sz="1700" dirty="0"/>
                <a:t>sounds.</a:t>
              </a:r>
            </a:p>
            <a:p>
              <a:endParaRPr lang="en-GB" sz="1700" dirty="0"/>
            </a:p>
            <a:p>
              <a:r>
                <a:rPr lang="en-GB" sz="1700" dirty="0"/>
                <a:t>Buy the Saxophone 6000 </a:t>
              </a:r>
              <a:r>
                <a:rPr lang="en-GB" sz="1700" b="1" dirty="0"/>
                <a:t>today</a:t>
              </a:r>
              <a:r>
                <a:rPr lang="en-GB" sz="1700" dirty="0"/>
                <a:t>.</a:t>
              </a:r>
            </a:p>
            <a:p>
              <a:r>
                <a:rPr lang="en-GB" sz="1700" dirty="0"/>
                <a:t>What a </a:t>
              </a:r>
              <a:r>
                <a:rPr lang="en-GB" sz="1700" b="1" i="1" dirty="0"/>
                <a:t>magnificent</a:t>
              </a:r>
              <a:r>
                <a:rPr lang="en-GB" sz="1700" dirty="0"/>
                <a:t> musician you will be!</a:t>
              </a:r>
            </a:p>
            <a:p>
              <a:endParaRPr lang="en-GB" sz="1700" b="1" dirty="0"/>
            </a:p>
            <a:p>
              <a:r>
                <a:rPr lang="en-GB" sz="1700" b="1" dirty="0"/>
                <a:t>Only £299.99.</a:t>
              </a:r>
            </a:p>
            <a:p>
              <a:endParaRPr lang="en-GB" sz="1700" b="1" dirty="0"/>
            </a:p>
            <a:p>
              <a:r>
                <a:rPr lang="en-GB" sz="1700" dirty="0"/>
                <a:t>Visit </a:t>
              </a:r>
              <a:r>
                <a:rPr lang="en-GB" sz="1700" dirty="0">
                  <a:hlinkClick r:id="rId2"/>
                </a:rPr>
                <a:t>www.supersax6000.twin.kl</a:t>
              </a:r>
              <a:endParaRPr lang="en-GB" sz="1700" dirty="0"/>
            </a:p>
            <a:p>
              <a:r>
                <a:rPr lang="en-GB" sz="1700" dirty="0"/>
                <a:t>or call 0123 465 798 to buy.</a:t>
              </a:r>
            </a:p>
            <a:p>
              <a:endParaRPr lang="en-GB" sz="1700" dirty="0"/>
            </a:p>
            <a:p>
              <a:r>
                <a:rPr lang="en-GB" sz="1700" b="1" dirty="0"/>
                <a:t>Stocks won’t last long. </a:t>
              </a:r>
              <a:br>
                <a:rPr lang="en-GB" sz="1700" b="1" dirty="0"/>
              </a:br>
              <a:r>
                <a:rPr lang="en-GB" sz="1700" b="1" dirty="0"/>
                <a:t>Buy one now. </a:t>
              </a:r>
              <a:endParaRPr lang="en-GB" sz="17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5009">
              <a:off x="7042594" y="1463743"/>
              <a:ext cx="1599321" cy="5667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67719">
              <a:off x="5721944" y="2999455"/>
              <a:ext cx="3859840" cy="215959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27729" y="638807"/>
            <a:ext cx="2546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Persuasive Posters</a:t>
            </a:r>
          </a:p>
        </p:txBody>
      </p:sp>
    </p:spTree>
    <p:extLst>
      <p:ext uri="{BB962C8B-B14F-4D97-AF65-F5344CB8AC3E}">
        <p14:creationId xmlns:p14="http://schemas.microsoft.com/office/powerpoint/2010/main" val="290062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1" y="1930610"/>
            <a:ext cx="260318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poster is using different types of sentences to persuade us to buy a saxophone.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86759" y="765175"/>
            <a:ext cx="5244900" cy="5327650"/>
            <a:chOff x="3486759" y="765175"/>
            <a:chExt cx="5244900" cy="5327650"/>
          </a:xfrm>
        </p:grpSpPr>
        <p:sp>
          <p:nvSpPr>
            <p:cNvPr id="2" name="Rectangle 1"/>
            <p:cNvSpPr/>
            <p:nvPr/>
          </p:nvSpPr>
          <p:spPr>
            <a:xfrm>
              <a:off x="3486759" y="765175"/>
              <a:ext cx="4901591" cy="53276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9C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1921" y="869640"/>
              <a:ext cx="4536101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800" b="1" dirty="0"/>
                <a:t>Super Saxophone for Sale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14681" y="1513946"/>
              <a:ext cx="4461010" cy="44473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1700" b="1" dirty="0"/>
                <a:t>Have you ever dreamed of owning </a:t>
              </a:r>
              <a:br>
                <a:rPr lang="en-GB" sz="1700" b="1" dirty="0"/>
              </a:br>
              <a:r>
                <a:rPr lang="en-GB" sz="1700" b="1" dirty="0"/>
                <a:t>the world’s best saxophone? </a:t>
              </a:r>
            </a:p>
            <a:p>
              <a:endParaRPr lang="en-GB" sz="1700" b="1" dirty="0"/>
            </a:p>
            <a:p>
              <a:r>
                <a:rPr lang="en-GB" sz="1700" dirty="0"/>
                <a:t>The Saxophone 6000 is an </a:t>
              </a:r>
              <a:r>
                <a:rPr lang="en-GB" sz="1700" b="1" i="1" dirty="0"/>
                <a:t>incredible</a:t>
              </a:r>
              <a:r>
                <a:rPr lang="en-GB" sz="1700" dirty="0"/>
                <a:t> instrument.</a:t>
              </a:r>
            </a:p>
            <a:p>
              <a:r>
                <a:rPr lang="en-GB" sz="1700" dirty="0"/>
                <a:t>It will amaze you with its </a:t>
              </a:r>
              <a:r>
                <a:rPr lang="en-GB" sz="1700" b="1" i="1" dirty="0"/>
                <a:t>soulful</a:t>
              </a:r>
              <a:r>
                <a:rPr lang="en-GB" sz="1700" i="1" dirty="0"/>
                <a:t> </a:t>
              </a:r>
              <a:r>
                <a:rPr lang="en-GB" sz="1700" dirty="0"/>
                <a:t>sounds.</a:t>
              </a:r>
            </a:p>
            <a:p>
              <a:endParaRPr lang="en-GB" sz="1700" dirty="0"/>
            </a:p>
            <a:p>
              <a:r>
                <a:rPr lang="en-GB" sz="1700" dirty="0"/>
                <a:t>Buy the Saxophone 6000 </a:t>
              </a:r>
              <a:r>
                <a:rPr lang="en-GB" sz="1700" b="1" dirty="0"/>
                <a:t>today</a:t>
              </a:r>
              <a:r>
                <a:rPr lang="en-GB" sz="1700" dirty="0"/>
                <a:t>.</a:t>
              </a:r>
            </a:p>
            <a:p>
              <a:r>
                <a:rPr lang="en-GB" sz="1700" dirty="0"/>
                <a:t>What a </a:t>
              </a:r>
              <a:r>
                <a:rPr lang="en-GB" sz="1700" b="1" i="1" dirty="0"/>
                <a:t>magnificent</a:t>
              </a:r>
              <a:r>
                <a:rPr lang="en-GB" sz="1700" dirty="0"/>
                <a:t> musician you will be!</a:t>
              </a:r>
            </a:p>
            <a:p>
              <a:endParaRPr lang="en-GB" sz="1700" b="1" dirty="0"/>
            </a:p>
            <a:p>
              <a:r>
                <a:rPr lang="en-GB" sz="1700" b="1" dirty="0"/>
                <a:t>Only £299.99.</a:t>
              </a:r>
            </a:p>
            <a:p>
              <a:endParaRPr lang="en-GB" sz="1700" b="1" dirty="0"/>
            </a:p>
            <a:p>
              <a:r>
                <a:rPr lang="en-GB" sz="1700" dirty="0"/>
                <a:t>Visit </a:t>
              </a:r>
              <a:r>
                <a:rPr lang="en-GB" sz="1700" dirty="0">
                  <a:hlinkClick r:id="rId2"/>
                </a:rPr>
                <a:t>www.supersax6000.twin.kl</a:t>
              </a:r>
              <a:endParaRPr lang="en-GB" sz="1700" dirty="0"/>
            </a:p>
            <a:p>
              <a:r>
                <a:rPr lang="en-GB" sz="1700" dirty="0"/>
                <a:t>or call 0123 465 798 to buy.</a:t>
              </a:r>
            </a:p>
            <a:p>
              <a:endParaRPr lang="en-GB" sz="1700" dirty="0"/>
            </a:p>
            <a:p>
              <a:r>
                <a:rPr lang="en-GB" sz="1700" b="1" dirty="0"/>
                <a:t>Stocks won’t last long. </a:t>
              </a:r>
              <a:br>
                <a:rPr lang="en-GB" sz="1700" b="1" dirty="0"/>
              </a:br>
              <a:r>
                <a:rPr lang="en-GB" sz="1700" b="1" dirty="0"/>
                <a:t>Buy one now. </a:t>
              </a:r>
              <a:endParaRPr lang="en-GB" sz="17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5009">
              <a:off x="7042594" y="1463743"/>
              <a:ext cx="1599321" cy="5667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67719">
              <a:off x="5721944" y="2999455"/>
              <a:ext cx="3859840" cy="215959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27729" y="638807"/>
            <a:ext cx="2546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Persuasive Posters</a:t>
            </a:r>
          </a:p>
        </p:txBody>
      </p:sp>
    </p:spTree>
    <p:extLst>
      <p:ext uri="{BB962C8B-B14F-4D97-AF65-F5344CB8AC3E}">
        <p14:creationId xmlns:p14="http://schemas.microsoft.com/office/powerpoint/2010/main" val="387393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1502881"/>
            <a:ext cx="8064500" cy="334979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Types of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Statements</a:t>
            </a:r>
          </a:p>
          <a:p>
            <a:br>
              <a:rPr lang="en-GB" dirty="0"/>
            </a:br>
            <a:r>
              <a:rPr lang="en-GB" dirty="0"/>
              <a:t>Statements are sentences which tell you something, like a fact. They should contain a verb, a noun and usually end with a full stop.</a:t>
            </a:r>
          </a:p>
          <a:p>
            <a:endParaRPr lang="en-GB" dirty="0"/>
          </a:p>
          <a:p>
            <a:r>
              <a:rPr lang="en-GB" sz="3000" dirty="0">
                <a:solidFill>
                  <a:srgbClr val="02A5E5"/>
                </a:solidFill>
              </a:rPr>
              <a:t>Starfish live in the sea.</a:t>
            </a:r>
          </a:p>
          <a:p>
            <a:endParaRPr lang="en-GB" dirty="0"/>
          </a:p>
          <a:p>
            <a:r>
              <a:rPr lang="en-GB" dirty="0"/>
              <a:t>In a persuasive poster, the statement might tell the reader how </a:t>
            </a:r>
            <a:br>
              <a:rPr lang="en-GB" dirty="0"/>
            </a:br>
            <a:r>
              <a:rPr lang="en-GB" dirty="0"/>
              <a:t>brilliant something is.</a:t>
            </a:r>
          </a:p>
          <a:p>
            <a:endParaRPr lang="en-GB" dirty="0"/>
          </a:p>
          <a:p>
            <a:r>
              <a:rPr lang="en-GB" sz="3000" dirty="0">
                <a:solidFill>
                  <a:srgbClr val="02A5E5"/>
                </a:solidFill>
              </a:rPr>
              <a:t>Starfish are truly excellent animals.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6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1502881"/>
            <a:ext cx="8064500" cy="334979"/>
          </a:xfrm>
          <a:prstGeom prst="roundRect">
            <a:avLst/>
          </a:prstGeom>
          <a:solidFill>
            <a:srgbClr val="F08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Types of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Questions</a:t>
            </a:r>
          </a:p>
          <a:p>
            <a:br>
              <a:rPr lang="en-GB" dirty="0"/>
            </a:br>
            <a:r>
              <a:rPr lang="en-GB" dirty="0"/>
              <a:t>Questions are sentences that ask you something. They usually end with a question mark.</a:t>
            </a:r>
          </a:p>
          <a:p>
            <a:endParaRPr lang="en-GB" dirty="0"/>
          </a:p>
          <a:p>
            <a:r>
              <a:rPr lang="en-GB" sz="3000" dirty="0">
                <a:solidFill>
                  <a:srgbClr val="F08214"/>
                </a:solidFill>
              </a:rPr>
              <a:t>What is your favourite sea creature?</a:t>
            </a:r>
          </a:p>
          <a:p>
            <a:endParaRPr lang="en-GB" dirty="0"/>
          </a:p>
          <a:p>
            <a:r>
              <a:rPr lang="en-GB" dirty="0"/>
              <a:t>A persuasive poster might ask a question that sounds like we should give one obvious answer, usually yes or no.</a:t>
            </a:r>
          </a:p>
          <a:p>
            <a:endParaRPr lang="en-GB" dirty="0"/>
          </a:p>
          <a:p>
            <a:r>
              <a:rPr lang="en-GB" sz="3000" dirty="0">
                <a:solidFill>
                  <a:srgbClr val="F08214"/>
                </a:solidFill>
              </a:rPr>
              <a:t>Would you like to go on an amazing fun trip to the beach?</a:t>
            </a:r>
          </a:p>
        </p:txBody>
      </p:sp>
    </p:spTree>
    <p:extLst>
      <p:ext uri="{BB962C8B-B14F-4D97-AF65-F5344CB8AC3E}">
        <p14:creationId xmlns:p14="http://schemas.microsoft.com/office/powerpoint/2010/main" val="11995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1502881"/>
            <a:ext cx="8064500" cy="334979"/>
          </a:xfrm>
          <a:prstGeom prst="roundRect">
            <a:avLst/>
          </a:prstGeom>
          <a:solidFill>
            <a:srgbClr val="009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Types of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341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Commands</a:t>
            </a:r>
          </a:p>
          <a:p>
            <a:br>
              <a:rPr lang="en-GB" dirty="0"/>
            </a:br>
            <a:r>
              <a:rPr lang="en-GB" dirty="0"/>
              <a:t>Commands are sentences that tell you to do something. They are found in instructions and start with an imperative verb (bossy word).</a:t>
            </a:r>
          </a:p>
          <a:p>
            <a:endParaRPr lang="en-GB" dirty="0"/>
          </a:p>
          <a:p>
            <a:r>
              <a:rPr lang="en-GB" sz="3000" dirty="0">
                <a:solidFill>
                  <a:srgbClr val="009384"/>
                </a:solidFill>
              </a:rPr>
              <a:t>Play me a song.</a:t>
            </a:r>
          </a:p>
          <a:p>
            <a:endParaRPr lang="en-GB" dirty="0"/>
          </a:p>
          <a:p>
            <a:r>
              <a:rPr lang="en-GB" dirty="0"/>
              <a:t>In a persuasive poster, the command might be telling us to do </a:t>
            </a:r>
            <a:br>
              <a:rPr lang="en-GB" dirty="0"/>
            </a:br>
            <a:r>
              <a:rPr lang="en-GB" dirty="0"/>
              <a:t>or buy something.</a:t>
            </a:r>
          </a:p>
          <a:p>
            <a:endParaRPr lang="en-GB" dirty="0"/>
          </a:p>
          <a:p>
            <a:r>
              <a:rPr lang="en-GB" sz="3000" dirty="0">
                <a:solidFill>
                  <a:srgbClr val="009384"/>
                </a:solidFill>
              </a:rPr>
              <a:t>Visit the seaside today.</a:t>
            </a:r>
          </a:p>
        </p:txBody>
      </p:sp>
    </p:spTree>
    <p:extLst>
      <p:ext uri="{BB962C8B-B14F-4D97-AF65-F5344CB8AC3E}">
        <p14:creationId xmlns:p14="http://schemas.microsoft.com/office/powerpoint/2010/main" val="20304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1502881"/>
            <a:ext cx="8064500" cy="334979"/>
          </a:xfrm>
          <a:prstGeom prst="roundRect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Types of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Exclamations</a:t>
            </a:r>
          </a:p>
          <a:p>
            <a:br>
              <a:rPr lang="en-GB" dirty="0"/>
            </a:br>
            <a:r>
              <a:rPr lang="en-GB" dirty="0"/>
              <a:t>An exclamation is a sentence beginning with ‘What’ or ‘How’. It is a full sentence, including a verb, which ends with an exclamation mark.</a:t>
            </a:r>
          </a:p>
          <a:p>
            <a:endParaRPr lang="en-GB" dirty="0"/>
          </a:p>
          <a:p>
            <a:r>
              <a:rPr lang="en-GB" sz="3000" dirty="0">
                <a:solidFill>
                  <a:srgbClr val="BE0928"/>
                </a:solidFill>
              </a:rPr>
              <a:t>What an amazing band they are!</a:t>
            </a:r>
          </a:p>
          <a:p>
            <a:endParaRPr lang="en-GB" dirty="0"/>
          </a:p>
          <a:p>
            <a:r>
              <a:rPr lang="en-GB" dirty="0"/>
              <a:t>In a persuasive poster, the exclamation sentence might be used to make it seem like the writer truly thinks something is amazing.</a:t>
            </a:r>
          </a:p>
          <a:p>
            <a:endParaRPr lang="en-GB" dirty="0"/>
          </a:p>
          <a:p>
            <a:r>
              <a:rPr lang="en-GB" sz="3000" dirty="0">
                <a:solidFill>
                  <a:srgbClr val="BE0928"/>
                </a:solidFill>
              </a:rPr>
              <a:t>What a sensational singer he was!</a:t>
            </a:r>
          </a:p>
          <a:p>
            <a:r>
              <a:rPr lang="en-GB" sz="3000" dirty="0">
                <a:solidFill>
                  <a:srgbClr val="BE0928"/>
                </a:solidFill>
              </a:rPr>
              <a:t>How special it is to hear him sing!</a:t>
            </a:r>
          </a:p>
        </p:txBody>
      </p:sp>
    </p:spTree>
    <p:extLst>
      <p:ext uri="{BB962C8B-B14F-4D97-AF65-F5344CB8AC3E}">
        <p14:creationId xmlns:p14="http://schemas.microsoft.com/office/powerpoint/2010/main" val="17780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A3E7B713522409CED7A953914D609" ma:contentTypeVersion="12" ma:contentTypeDescription="Create a new document." ma:contentTypeScope="" ma:versionID="37e3a34f8789bdf6ebbadde791db2a84">
  <xsd:schema xmlns:xsd="http://www.w3.org/2001/XMLSchema" xmlns:xs="http://www.w3.org/2001/XMLSchema" xmlns:p="http://schemas.microsoft.com/office/2006/metadata/properties" xmlns:ns2="e75a81d1-8f29-4f5d-9ec4-f335a325ac12" xmlns:ns3="6afb17d3-c958-4082-b9da-920538da99cb" targetNamespace="http://schemas.microsoft.com/office/2006/metadata/properties" ma:root="true" ma:fieldsID="648a5c3320b16a7d5509e7258582fca7" ns2:_="" ns3:_="">
    <xsd:import namespace="e75a81d1-8f29-4f5d-9ec4-f335a325ac12"/>
    <xsd:import namespace="6afb17d3-c958-4082-b9da-920538da99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a81d1-8f29-4f5d-9ec4-f335a325ac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b17d3-c958-4082-b9da-920538da99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AD7C8A-5AF3-4BDD-83FD-959CF8AF2121}"/>
</file>

<file path=customXml/itemProps2.xml><?xml version="1.0" encoding="utf-8"?>
<ds:datastoreItem xmlns:ds="http://schemas.openxmlformats.org/officeDocument/2006/customXml" ds:itemID="{F82C9EB8-77D7-4885-931D-BFF491B7EF60}"/>
</file>

<file path=customXml/itemProps3.xml><?xml version="1.0" encoding="utf-8"?>
<ds:datastoreItem xmlns:ds="http://schemas.openxmlformats.org/officeDocument/2006/customXml" ds:itemID="{45EFA628-24B8-4076-855C-77ADE44677CF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89</TotalTime>
  <Words>276</Words>
  <Application>Microsoft Office PowerPoint</Application>
  <PresentationFormat>On-screen Show (4:3)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Twinkl SemiBold</vt:lpstr>
      <vt:lpstr>Twinkl</vt:lpstr>
      <vt:lpstr>Arial</vt:lpstr>
      <vt:lpstr>Calibri</vt:lpstr>
      <vt:lpstr>Office Theme</vt:lpstr>
      <vt:lpstr>PowerPoint Presentation</vt:lpstr>
      <vt:lpstr>Ready to Rock</vt:lpstr>
      <vt:lpstr>Ready to Rock</vt:lpstr>
      <vt:lpstr>PowerPoint Presentation</vt:lpstr>
      <vt:lpstr>PowerPoint Presentation</vt:lpstr>
      <vt:lpstr>Types of Sentences</vt:lpstr>
      <vt:lpstr>Types of Sentences</vt:lpstr>
      <vt:lpstr>Types of Sentences</vt:lpstr>
      <vt:lpstr>Types of Sentences</vt:lpstr>
      <vt:lpstr>PowerPoint Presentation</vt:lpstr>
      <vt:lpstr>PowerPoint Presentation</vt:lpstr>
      <vt:lpstr>Convince Your Customers</vt:lpstr>
      <vt:lpstr>Convince Your Customers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Twinkl Twinkl</cp:lastModifiedBy>
  <cp:revision>13</cp:revision>
  <dcterms:created xsi:type="dcterms:W3CDTF">2019-02-21T16:09:13Z</dcterms:created>
  <dcterms:modified xsi:type="dcterms:W3CDTF">2019-02-22T15:20:47Z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0x010100819A3E7B713522409CED7A953914D609</vt:lpwstr>
  </property>
</Properties>
</file>