
<file path=[Content_Types].xml><?xml version="1.0" encoding="utf-8"?>
<Types xmlns="http://schemas.openxmlformats.org/package/2006/content-types">
  <Default Extension="png" ContentType="image/png"/>
  <Default Extension="mpg" ContentType="vide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8" r:id="rId3"/>
    <p:sldId id="274" r:id="rId4"/>
    <p:sldId id="272" r:id="rId5"/>
    <p:sldId id="278" r:id="rId6"/>
    <p:sldId id="279" r:id="rId7"/>
    <p:sldId id="280" r:id="rId8"/>
    <p:sldId id="281" r:id="rId9"/>
    <p:sldId id="282" r:id="rId10"/>
    <p:sldId id="283" r:id="rId11"/>
    <p:sldId id="265" r:id="rId12"/>
    <p:sldId id="266" r:id="rId13"/>
    <p:sldId id="275" r:id="rId14"/>
    <p:sldId id="276" r:id="rId15"/>
    <p:sldId id="259" r:id="rId16"/>
    <p:sldId id="277" r:id="rId17"/>
    <p:sldId id="260" r:id="rId18"/>
    <p:sldId id="261" r:id="rId19"/>
    <p:sldId id="262" r:id="rId20"/>
    <p:sldId id="263" r:id="rId21"/>
    <p:sldId id="264" r:id="rId22"/>
    <p:sldId id="268" r:id="rId23"/>
    <p:sldId id="269" r:id="rId24"/>
    <p:sldId id="270" r:id="rId25"/>
    <p:sldId id="271" r:id="rId26"/>
    <p:sldId id="267"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6" d="100"/>
          <a:sy n="66" d="100"/>
        </p:scale>
        <p:origin x="-636" y="-42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EB6E842F-F052-49EA-91D1-CE9B732411CA}" type="datetimeFigureOut">
              <a:rPr lang="en-GB" smtClean="0"/>
              <a:t>04/02/2019</a:t>
            </a:fld>
            <a:endParaRPr lang="en-GB"/>
          </a:p>
        </p:txBody>
      </p:sp>
      <p:sp>
        <p:nvSpPr>
          <p:cNvPr id="17" name="Footer Placeholder 16"/>
          <p:cNvSpPr>
            <a:spLocks noGrp="1"/>
          </p:cNvSpPr>
          <p:nvPr>
            <p:ph type="ftr" sz="quarter" idx="11"/>
          </p:nvPr>
        </p:nvSpPr>
        <p:spPr/>
        <p:txBody>
          <a:bodyPr/>
          <a:lstStyle/>
          <a:p>
            <a:endParaRPr lang="en-GB"/>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60D1C1EC-0BE3-4500-95AD-F8720CDDDC60}" type="slidenum">
              <a:rPr lang="en-GB" smtClean="0"/>
              <a:t>‹#›</a:t>
            </a:fld>
            <a:endParaRPr lang="en-GB"/>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B6E842F-F052-49EA-91D1-CE9B732411CA}" type="datetimeFigureOut">
              <a:rPr lang="en-GB" smtClean="0"/>
              <a:t>04/02/2019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D1C1EC-0BE3-4500-95AD-F8720CDDDC60}"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B6E842F-F052-49EA-91D1-CE9B732411CA}" type="datetimeFigureOut">
              <a:rPr lang="en-GB" smtClean="0"/>
              <a:t>04/02/2019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D1C1EC-0BE3-4500-95AD-F8720CDDDC60}"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EB6E842F-F052-49EA-91D1-CE9B732411CA}" type="datetimeFigureOut">
              <a:rPr lang="en-GB" smtClean="0"/>
              <a:t>04/02/2019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D1C1EC-0BE3-4500-95AD-F8720CDDDC60}" type="slidenum">
              <a:rPr lang="en-GB" smtClean="0"/>
              <a:t>‹#›</a:t>
            </a:fld>
            <a:endParaRPr lang="en-GB"/>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B6E842F-F052-49EA-91D1-CE9B732411CA}" type="datetimeFigureOut">
              <a:rPr lang="en-GB" smtClean="0"/>
              <a:t>04/02/2019</a:t>
            </a:fld>
            <a:endParaRPr lang="en-GB"/>
          </a:p>
        </p:txBody>
      </p:sp>
      <p:sp>
        <p:nvSpPr>
          <p:cNvPr id="5" name="Footer Placeholder 4"/>
          <p:cNvSpPr>
            <a:spLocks noGrp="1"/>
          </p:cNvSpPr>
          <p:nvPr>
            <p:ph type="ftr" sz="quarter" idx="11"/>
          </p:nvPr>
        </p:nvSpPr>
        <p:spPr>
          <a:xfrm>
            <a:off x="800100" y="6172200"/>
            <a:ext cx="4000500" cy="457200"/>
          </a:xfrm>
        </p:spPr>
        <p:txBody>
          <a:bodyPr/>
          <a:lstStyle/>
          <a:p>
            <a:endParaRPr lang="en-GB"/>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60D1C1EC-0BE3-4500-95AD-F8720CDDDC60}" type="slidenum">
              <a:rPr lang="en-GB" smtClean="0"/>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EB6E842F-F052-49EA-91D1-CE9B732411CA}" type="datetimeFigureOut">
              <a:rPr lang="en-GB" smtClean="0"/>
              <a:t>04/02/2019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0D1C1EC-0BE3-4500-95AD-F8720CDDDC60}" type="slidenum">
              <a:rPr lang="en-GB" smtClean="0"/>
              <a:t>‹#›</a:t>
            </a:fld>
            <a:endParaRPr lang="en-GB"/>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EB6E842F-F052-49EA-91D1-CE9B732411CA}" type="datetimeFigureOut">
              <a:rPr lang="en-GB" smtClean="0"/>
              <a:t>04/02/2019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0D1C1EC-0BE3-4500-95AD-F8720CDDDC60}" type="slidenum">
              <a:rPr lang="en-GB" smtClean="0"/>
              <a:t>‹#›</a:t>
            </a:fld>
            <a:endParaRPr lang="en-GB"/>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B6E842F-F052-49EA-91D1-CE9B732411CA}" type="datetimeFigureOut">
              <a:rPr lang="en-GB" smtClean="0"/>
              <a:t>04/02/2019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0D1C1EC-0BE3-4500-95AD-F8720CDDDC60}"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6E842F-F052-49EA-91D1-CE9B732411CA}" type="datetimeFigureOut">
              <a:rPr lang="en-GB" smtClean="0"/>
              <a:t>04/02/2019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0D1C1EC-0BE3-4500-95AD-F8720CDDDC60}"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B6E842F-F052-49EA-91D1-CE9B732411CA}" type="datetimeFigureOut">
              <a:rPr lang="en-GB" smtClean="0"/>
              <a:t>04/02/2019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0D1C1EC-0BE3-4500-95AD-F8720CDDDC60}" type="slidenum">
              <a:rPr lang="en-GB" smtClean="0"/>
              <a:t>‹#›</a:t>
            </a:fld>
            <a:endParaRPr lang="en-GB"/>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B6E842F-F052-49EA-91D1-CE9B732411CA}" type="datetimeFigureOut">
              <a:rPr lang="en-GB" smtClean="0"/>
              <a:t>04/02/2019</a:t>
            </a:fld>
            <a:endParaRPr lang="en-GB"/>
          </a:p>
        </p:txBody>
      </p:sp>
      <p:sp>
        <p:nvSpPr>
          <p:cNvPr id="6" name="Footer Placeholder 5"/>
          <p:cNvSpPr>
            <a:spLocks noGrp="1"/>
          </p:cNvSpPr>
          <p:nvPr>
            <p:ph type="ftr" sz="quarter" idx="11"/>
          </p:nvPr>
        </p:nvSpPr>
        <p:spPr>
          <a:xfrm>
            <a:off x="914400" y="6172200"/>
            <a:ext cx="3886200" cy="457200"/>
          </a:xfrm>
        </p:spPr>
        <p:txBody>
          <a:bodyPr/>
          <a:lstStyle/>
          <a:p>
            <a:endParaRPr lang="en-GB"/>
          </a:p>
        </p:txBody>
      </p:sp>
      <p:sp>
        <p:nvSpPr>
          <p:cNvPr id="7" name="Slide Number Placeholder 6"/>
          <p:cNvSpPr>
            <a:spLocks noGrp="1"/>
          </p:cNvSpPr>
          <p:nvPr>
            <p:ph type="sldNum" sz="quarter" idx="12"/>
          </p:nvPr>
        </p:nvSpPr>
        <p:spPr>
          <a:xfrm>
            <a:off x="146304" y="6208776"/>
            <a:ext cx="457200" cy="457200"/>
          </a:xfrm>
        </p:spPr>
        <p:txBody>
          <a:bodyPr/>
          <a:lstStyle/>
          <a:p>
            <a:fld id="{60D1C1EC-0BE3-4500-95AD-F8720CDDDC60}" type="slidenum">
              <a:rPr lang="en-GB" smtClean="0"/>
              <a:t>‹#›</a:t>
            </a:fld>
            <a:endParaRPr lang="en-GB"/>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EB6E842F-F052-49EA-91D1-CE9B732411CA}" type="datetimeFigureOut">
              <a:rPr lang="en-GB" smtClean="0"/>
              <a:t>04/02/2019</a:t>
            </a:fld>
            <a:endParaRPr lang="en-GB"/>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GB"/>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60D1C1EC-0BE3-4500-95AD-F8720CDDDC60}"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www.youtube.com/watch?v=2gUtfBmw86Y&amp;safe=active"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www.askaboutgames.com/"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youtube.com/watch?v=599I1E-rWTU&amp;safe=active"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g"/><Relationship Id="rId1" Type="http://schemas.microsoft.com/office/2007/relationships/media" Target="../media/media1.mp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GB" dirty="0"/>
          </a:p>
        </p:txBody>
      </p:sp>
      <p:sp>
        <p:nvSpPr>
          <p:cNvPr id="2" name="Title 1"/>
          <p:cNvSpPr>
            <a:spLocks noGrp="1"/>
          </p:cNvSpPr>
          <p:nvPr>
            <p:ph type="ctrTitle"/>
          </p:nvPr>
        </p:nvSpPr>
        <p:spPr>
          <a:xfrm>
            <a:off x="457200" y="1772816"/>
            <a:ext cx="8229600" cy="936104"/>
          </a:xfrm>
        </p:spPr>
        <p:txBody>
          <a:bodyPr>
            <a:noAutofit/>
          </a:bodyPr>
          <a:lstStyle/>
          <a:p>
            <a:r>
              <a:rPr lang="en-GB" sz="5400" dirty="0" smtClean="0"/>
              <a:t>Help your children to be</a:t>
            </a:r>
            <a:br>
              <a:rPr lang="en-GB" sz="5400" dirty="0" smtClean="0"/>
            </a:br>
            <a:r>
              <a:rPr lang="en-GB" sz="5400" dirty="0" smtClean="0"/>
              <a:t>e-safe!</a:t>
            </a:r>
            <a:endParaRPr lang="en-GB" sz="5400" dirty="0"/>
          </a:p>
        </p:txBody>
      </p:sp>
    </p:spTree>
    <p:extLst>
      <p:ext uri="{BB962C8B-B14F-4D97-AF65-F5344CB8AC3E}">
        <p14:creationId xmlns:p14="http://schemas.microsoft.com/office/powerpoint/2010/main" val="26265131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56792"/>
            <a:ext cx="7772400" cy="1143000"/>
          </a:xfrm>
        </p:spPr>
        <p:txBody>
          <a:bodyPr>
            <a:noAutofit/>
          </a:bodyPr>
          <a:lstStyle/>
          <a:p>
            <a:r>
              <a:rPr lang="en-GB" sz="6600" dirty="0" smtClean="0"/>
              <a:t>Why is this important?</a:t>
            </a:r>
            <a:endParaRPr lang="en-GB" sz="6600" dirty="0"/>
          </a:p>
        </p:txBody>
      </p:sp>
      <p:sp>
        <p:nvSpPr>
          <p:cNvPr id="4" name="Content Placeholder 3"/>
          <p:cNvSpPr>
            <a:spLocks noGrp="1"/>
          </p:cNvSpPr>
          <p:nvPr>
            <p:ph sz="quarter" idx="1"/>
          </p:nvPr>
        </p:nvSpPr>
        <p:spPr>
          <a:xfrm>
            <a:off x="914400" y="2852936"/>
            <a:ext cx="7772400" cy="3166864"/>
          </a:xfrm>
        </p:spPr>
        <p:txBody>
          <a:bodyPr>
            <a:normAutofit fontScale="92500"/>
          </a:bodyPr>
          <a:lstStyle/>
          <a:p>
            <a:r>
              <a:rPr lang="en-GB" dirty="0">
                <a:latin typeface="+mj-lt"/>
              </a:rPr>
              <a:t>Often, teenagers and sometimes even adults are Facebook friends and have conversations online with individuals they have never met in person. Teenagers are trusting - often willing to meet with </a:t>
            </a:r>
            <a:r>
              <a:rPr lang="en-GB" dirty="0" smtClean="0">
                <a:latin typeface="+mj-lt"/>
              </a:rPr>
              <a:t>strangers.</a:t>
            </a:r>
          </a:p>
          <a:p>
            <a:r>
              <a:rPr lang="en-GB" dirty="0" smtClean="0">
                <a:latin typeface="+mj-lt"/>
              </a:rPr>
              <a:t>A </a:t>
            </a:r>
            <a:r>
              <a:rPr lang="en-GB" dirty="0">
                <a:latin typeface="+mj-lt"/>
              </a:rPr>
              <a:t>recent study found 16 percent of teenagers have simply considered meeting someone they have conversed with online, and 8 percent have actually physically met with someone</a:t>
            </a:r>
            <a:r>
              <a:rPr lang="en-GB" dirty="0" smtClean="0">
                <a:latin typeface="+mj-lt"/>
              </a:rPr>
              <a:t>.</a:t>
            </a:r>
            <a:endParaRPr lang="en-GB" dirty="0">
              <a:latin typeface="+mj-lt"/>
            </a:endParaRPr>
          </a:p>
        </p:txBody>
      </p:sp>
    </p:spTree>
    <p:extLst>
      <p:ext uri="{BB962C8B-B14F-4D97-AF65-F5344CB8AC3E}">
        <p14:creationId xmlns:p14="http://schemas.microsoft.com/office/powerpoint/2010/main" val="9577279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56792"/>
            <a:ext cx="7772400" cy="1143000"/>
          </a:xfrm>
        </p:spPr>
        <p:txBody>
          <a:bodyPr>
            <a:noAutofit/>
          </a:bodyPr>
          <a:lstStyle/>
          <a:p>
            <a:r>
              <a:rPr lang="en-GB" sz="6600" dirty="0" smtClean="0"/>
              <a:t>When do you need to be e-safe?</a:t>
            </a:r>
            <a:endParaRPr lang="en-GB" sz="66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9379" y="4863374"/>
            <a:ext cx="998242" cy="98256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219" y="4847620"/>
            <a:ext cx="995630" cy="98204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9539" y="4872502"/>
            <a:ext cx="998765" cy="98569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9379" y="3402489"/>
            <a:ext cx="998242" cy="982563"/>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82025" y="4846641"/>
            <a:ext cx="995630" cy="980473"/>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29219" y="3402489"/>
            <a:ext cx="998242" cy="982563"/>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09539" y="3407808"/>
            <a:ext cx="998242" cy="982563"/>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82025" y="3373318"/>
            <a:ext cx="995630" cy="980473"/>
          </a:xfrm>
          <a:prstGeom prst="rect">
            <a:avLst/>
          </a:prstGeom>
        </p:spPr>
      </p:pic>
    </p:spTree>
    <p:extLst>
      <p:ext uri="{BB962C8B-B14F-4D97-AF65-F5344CB8AC3E}">
        <p14:creationId xmlns:p14="http://schemas.microsoft.com/office/powerpoint/2010/main" val="36751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56792"/>
            <a:ext cx="7772400" cy="1143000"/>
          </a:xfrm>
        </p:spPr>
        <p:txBody>
          <a:bodyPr>
            <a:noAutofit/>
          </a:bodyPr>
          <a:lstStyle/>
          <a:p>
            <a:r>
              <a:rPr lang="en-GB" sz="6600" dirty="0" smtClean="0"/>
              <a:t>When do you need to be e-safe?</a:t>
            </a:r>
            <a:endParaRPr lang="en-GB" sz="6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2888133"/>
            <a:ext cx="4876800" cy="3205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0478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56792"/>
            <a:ext cx="7772400" cy="1143000"/>
          </a:xfrm>
        </p:spPr>
        <p:txBody>
          <a:bodyPr>
            <a:noAutofit/>
          </a:bodyPr>
          <a:lstStyle/>
          <a:p>
            <a:r>
              <a:rPr lang="en-GB" sz="6600" dirty="0" smtClean="0"/>
              <a:t>When do you need to be e-safe?</a:t>
            </a:r>
            <a:endParaRPr lang="en-GB" sz="6600" dirty="0"/>
          </a:p>
        </p:txBody>
      </p:sp>
      <p:pic>
        <p:nvPicPr>
          <p:cNvPr id="2050" name="Picture 2" descr="Image result for fortnit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4185" y="2852936"/>
            <a:ext cx="6240692" cy="324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8872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59" t="17418" r="13669" b="17701"/>
          <a:stretch/>
        </p:blipFill>
        <p:spPr bwMode="auto">
          <a:xfrm>
            <a:off x="420621" y="1052736"/>
            <a:ext cx="8258629" cy="4746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7452320" y="4293096"/>
            <a:ext cx="1440160" cy="18722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7056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56792"/>
            <a:ext cx="7772400" cy="1143000"/>
          </a:xfrm>
        </p:spPr>
        <p:txBody>
          <a:bodyPr>
            <a:noAutofit/>
          </a:bodyPr>
          <a:lstStyle/>
          <a:p>
            <a:r>
              <a:rPr lang="en-GB" sz="6600" dirty="0" smtClean="0"/>
              <a:t>How can we be </a:t>
            </a:r>
            <a:br>
              <a:rPr lang="en-GB" sz="6600" dirty="0" smtClean="0"/>
            </a:br>
            <a:r>
              <a:rPr lang="en-GB" sz="6600" dirty="0" smtClean="0"/>
              <a:t>e-safe?</a:t>
            </a:r>
            <a:endParaRPr lang="en-GB" sz="6600" dirty="0"/>
          </a:p>
        </p:txBody>
      </p:sp>
      <p:sp>
        <p:nvSpPr>
          <p:cNvPr id="3" name="Content Placeholder 2"/>
          <p:cNvSpPr>
            <a:spLocks noGrp="1"/>
          </p:cNvSpPr>
          <p:nvPr>
            <p:ph sz="quarter" idx="1"/>
          </p:nvPr>
        </p:nvSpPr>
        <p:spPr>
          <a:xfrm>
            <a:off x="755576" y="3140968"/>
            <a:ext cx="7772400" cy="2878832"/>
          </a:xfrm>
        </p:spPr>
        <p:txBody>
          <a:bodyPr>
            <a:normAutofit fontScale="77500" lnSpcReduction="20000"/>
          </a:bodyPr>
          <a:lstStyle/>
          <a:p>
            <a:pPr marL="0" indent="0" algn="ctr">
              <a:buNone/>
            </a:pPr>
            <a:r>
              <a:rPr lang="en-GB" sz="4400" dirty="0" smtClean="0">
                <a:latin typeface="+mj-lt"/>
                <a:hlinkClick r:id="rId2"/>
              </a:rPr>
              <a:t>www.a</a:t>
            </a:r>
            <a:r>
              <a:rPr lang="en-GB" sz="4400" dirty="0" smtClean="0">
                <a:latin typeface="+mj-lt"/>
                <a:hlinkClick r:id="rId2"/>
              </a:rPr>
              <a:t>skaboutgames.com</a:t>
            </a:r>
            <a:endParaRPr lang="en-GB" sz="4400" dirty="0" smtClean="0">
              <a:latin typeface="+mj-lt"/>
            </a:endParaRPr>
          </a:p>
          <a:p>
            <a:pPr marL="0" indent="0" algn="ctr">
              <a:buNone/>
            </a:pPr>
            <a:endParaRPr lang="en-GB" sz="4400" dirty="0">
              <a:latin typeface="+mj-lt"/>
            </a:endParaRPr>
          </a:p>
          <a:p>
            <a:pPr marL="0" indent="0">
              <a:buNone/>
            </a:pPr>
            <a:r>
              <a:rPr lang="en-GB" sz="4400" dirty="0" smtClean="0">
                <a:latin typeface="+mj-lt"/>
              </a:rPr>
              <a:t>This website has lots and lots of information all about which game </a:t>
            </a:r>
            <a:r>
              <a:rPr lang="en-GB" sz="4400" dirty="0" err="1" smtClean="0">
                <a:latin typeface="+mj-lt"/>
              </a:rPr>
              <a:t>ar</a:t>
            </a:r>
            <a:r>
              <a:rPr lang="en-GB" sz="4400" dirty="0" smtClean="0">
                <a:latin typeface="+mj-lt"/>
              </a:rPr>
              <a:t> suitable and parental controls for consoles.</a:t>
            </a:r>
            <a:endParaRPr lang="en-GB" sz="4400" dirty="0" smtClean="0">
              <a:latin typeface="+mj-lt"/>
            </a:endParaRPr>
          </a:p>
          <a:p>
            <a:pPr algn="ctr"/>
            <a:endParaRPr lang="en-GB" dirty="0"/>
          </a:p>
        </p:txBody>
      </p:sp>
    </p:spTree>
    <p:extLst>
      <p:ext uri="{BB962C8B-B14F-4D97-AF65-F5344CB8AC3E}">
        <p14:creationId xmlns:p14="http://schemas.microsoft.com/office/powerpoint/2010/main" val="2340463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56792"/>
            <a:ext cx="7772400" cy="1143000"/>
          </a:xfrm>
        </p:spPr>
        <p:txBody>
          <a:bodyPr>
            <a:noAutofit/>
          </a:bodyPr>
          <a:lstStyle/>
          <a:p>
            <a:r>
              <a:rPr lang="en-GB" sz="6600" dirty="0" smtClean="0"/>
              <a:t>How can we be </a:t>
            </a:r>
            <a:br>
              <a:rPr lang="en-GB" sz="6600" dirty="0" smtClean="0"/>
            </a:br>
            <a:r>
              <a:rPr lang="en-GB" sz="6600" dirty="0" smtClean="0"/>
              <a:t>e-safe?</a:t>
            </a:r>
            <a:endParaRPr lang="en-GB" sz="6600" dirty="0"/>
          </a:p>
        </p:txBody>
      </p:sp>
      <p:sp>
        <p:nvSpPr>
          <p:cNvPr id="3" name="Content Placeholder 2"/>
          <p:cNvSpPr>
            <a:spLocks noGrp="1"/>
          </p:cNvSpPr>
          <p:nvPr>
            <p:ph sz="quarter" idx="1"/>
          </p:nvPr>
        </p:nvSpPr>
        <p:spPr>
          <a:xfrm>
            <a:off x="914400" y="3140968"/>
            <a:ext cx="7772400" cy="2878832"/>
          </a:xfrm>
        </p:spPr>
        <p:txBody>
          <a:bodyPr/>
          <a:lstStyle/>
          <a:p>
            <a:r>
              <a:rPr lang="en-GB" sz="4400" dirty="0" smtClean="0">
                <a:latin typeface="+mj-lt"/>
              </a:rPr>
              <a:t>Remember the smart rules.</a:t>
            </a:r>
          </a:p>
          <a:p>
            <a:endParaRPr lang="en-GB" dirty="0"/>
          </a:p>
        </p:txBody>
      </p:sp>
    </p:spTree>
    <p:extLst>
      <p:ext uri="{BB962C8B-B14F-4D97-AF65-F5344CB8AC3E}">
        <p14:creationId xmlns:p14="http://schemas.microsoft.com/office/powerpoint/2010/main" val="202339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260648"/>
            <a:ext cx="3392431" cy="341529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5816" y="3429000"/>
            <a:ext cx="5975648" cy="3078096"/>
          </a:xfrm>
          <a:prstGeom prst="rect">
            <a:avLst/>
          </a:prstGeom>
        </p:spPr>
      </p:pic>
    </p:spTree>
    <p:extLst>
      <p:ext uri="{BB962C8B-B14F-4D97-AF65-F5344CB8AC3E}">
        <p14:creationId xmlns:p14="http://schemas.microsoft.com/office/powerpoint/2010/main" val="369774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271275"/>
            <a:ext cx="3392431" cy="339403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5816" y="3673117"/>
            <a:ext cx="5975648" cy="2589861"/>
          </a:xfrm>
          <a:prstGeom prst="rect">
            <a:avLst/>
          </a:prstGeom>
        </p:spPr>
      </p:pic>
    </p:spTree>
    <p:extLst>
      <p:ext uri="{BB962C8B-B14F-4D97-AF65-F5344CB8AC3E}">
        <p14:creationId xmlns:p14="http://schemas.microsoft.com/office/powerpoint/2010/main" val="103860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092" y="271275"/>
            <a:ext cx="3371318" cy="339403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5816" y="3673117"/>
            <a:ext cx="5975647" cy="2589861"/>
          </a:xfrm>
          <a:prstGeom prst="rect">
            <a:avLst/>
          </a:prstGeom>
        </p:spPr>
      </p:pic>
    </p:spTree>
    <p:extLst>
      <p:ext uri="{BB962C8B-B14F-4D97-AF65-F5344CB8AC3E}">
        <p14:creationId xmlns:p14="http://schemas.microsoft.com/office/powerpoint/2010/main" val="188146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eops">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3728" y="909746"/>
            <a:ext cx="4947935" cy="496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0668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188" y="271275"/>
            <a:ext cx="3289126" cy="339403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5816" y="3894700"/>
            <a:ext cx="5975647" cy="2146695"/>
          </a:xfrm>
          <a:prstGeom prst="rect">
            <a:avLst/>
          </a:prstGeom>
        </p:spPr>
      </p:pic>
    </p:spTree>
    <p:extLst>
      <p:ext uri="{BB962C8B-B14F-4D97-AF65-F5344CB8AC3E}">
        <p14:creationId xmlns:p14="http://schemas.microsoft.com/office/powerpoint/2010/main" val="106224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188" y="322952"/>
            <a:ext cx="3289126" cy="3290682"/>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9982" y="3894700"/>
            <a:ext cx="5027315" cy="2146695"/>
          </a:xfrm>
          <a:prstGeom prst="rect">
            <a:avLst/>
          </a:prstGeom>
        </p:spPr>
      </p:pic>
    </p:spTree>
    <p:extLst>
      <p:ext uri="{BB962C8B-B14F-4D97-AF65-F5344CB8AC3E}">
        <p14:creationId xmlns:p14="http://schemas.microsoft.com/office/powerpoint/2010/main" val="391386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2564904"/>
            <a:ext cx="6641436" cy="1725900"/>
          </a:xfrm>
          <a:prstGeom prst="rect">
            <a:avLst/>
          </a:prstGeom>
        </p:spPr>
      </p:pic>
    </p:spTree>
    <p:extLst>
      <p:ext uri="{BB962C8B-B14F-4D97-AF65-F5344CB8AC3E}">
        <p14:creationId xmlns:p14="http://schemas.microsoft.com/office/powerpoint/2010/main" val="2655908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87" t="5954" r="2530" b="4563"/>
          <a:stretch/>
        </p:blipFill>
        <p:spPr bwMode="auto">
          <a:xfrm>
            <a:off x="899592" y="836712"/>
            <a:ext cx="7352953" cy="5141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70592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5959"/>
          <a:stretch/>
        </p:blipFill>
        <p:spPr>
          <a:xfrm>
            <a:off x="755576" y="877788"/>
            <a:ext cx="7684684" cy="5143500"/>
          </a:xfrm>
          <a:prstGeom prst="rect">
            <a:avLst/>
          </a:prstGeom>
        </p:spPr>
      </p:pic>
    </p:spTree>
    <p:extLst>
      <p:ext uri="{BB962C8B-B14F-4D97-AF65-F5344CB8AC3E}">
        <p14:creationId xmlns:p14="http://schemas.microsoft.com/office/powerpoint/2010/main" val="34686228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332333"/>
            <a:ext cx="8135888" cy="6048995"/>
          </a:xfrm>
          <a:prstGeom prst="rect">
            <a:avLst/>
          </a:prstGeom>
        </p:spPr>
      </p:pic>
    </p:spTree>
    <p:extLst>
      <p:ext uri="{BB962C8B-B14F-4D97-AF65-F5344CB8AC3E}">
        <p14:creationId xmlns:p14="http://schemas.microsoft.com/office/powerpoint/2010/main" val="6712055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3447" y="2492895"/>
            <a:ext cx="1619719" cy="1630633"/>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8400" y="2495551"/>
            <a:ext cx="1537496" cy="153822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0768" y="2492896"/>
            <a:ext cx="1586573" cy="163717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216" y="2449347"/>
            <a:ext cx="1619719" cy="1630633"/>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38960" y="2510474"/>
            <a:ext cx="1537496" cy="1538224"/>
          </a:xfrm>
          <a:prstGeom prst="rect">
            <a:avLst/>
          </a:prstGeom>
        </p:spPr>
      </p:pic>
    </p:spTree>
    <p:extLst>
      <p:ext uri="{BB962C8B-B14F-4D97-AF65-F5344CB8AC3E}">
        <p14:creationId xmlns:p14="http://schemas.microsoft.com/office/powerpoint/2010/main" val="89066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NSPCC Share Aware Lucy O2 endframe.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7522" b="8835"/>
          <a:stretch/>
        </p:blipFill>
        <p:spPr>
          <a:xfrm>
            <a:off x="331677" y="836712"/>
            <a:ext cx="8524609" cy="4752528"/>
          </a:xfrm>
          <a:prstGeom prst="rect">
            <a:avLst/>
          </a:prstGeom>
        </p:spPr>
      </p:pic>
    </p:spTree>
    <p:extLst>
      <p:ext uri="{BB962C8B-B14F-4D97-AF65-F5344CB8AC3E}">
        <p14:creationId xmlns:p14="http://schemas.microsoft.com/office/powerpoint/2010/main" val="16803590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fullScrn="1">
              <p:cMediaNode vol="3774">
                <p:cTn id="7"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488" t="16865" r="11904" b="20635"/>
          <a:stretch/>
        </p:blipFill>
        <p:spPr bwMode="auto">
          <a:xfrm>
            <a:off x="611560" y="404664"/>
            <a:ext cx="7992888" cy="6081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99018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56792"/>
            <a:ext cx="7772400" cy="1143000"/>
          </a:xfrm>
        </p:spPr>
        <p:txBody>
          <a:bodyPr>
            <a:noAutofit/>
          </a:bodyPr>
          <a:lstStyle/>
          <a:p>
            <a:r>
              <a:rPr lang="en-GB" sz="6600" dirty="0" smtClean="0"/>
              <a:t>Why is Tuesday 5</a:t>
            </a:r>
            <a:r>
              <a:rPr lang="en-GB" sz="6600" baseline="30000" dirty="0" smtClean="0"/>
              <a:t>th</a:t>
            </a:r>
            <a:r>
              <a:rPr lang="en-GB" sz="6600" dirty="0" smtClean="0"/>
              <a:t> January important?</a:t>
            </a:r>
            <a:endParaRPr lang="en-GB" sz="6600" dirty="0"/>
          </a:p>
        </p:txBody>
      </p:sp>
      <p:sp>
        <p:nvSpPr>
          <p:cNvPr id="3" name="Content Placeholder 2"/>
          <p:cNvSpPr>
            <a:spLocks noGrp="1"/>
          </p:cNvSpPr>
          <p:nvPr>
            <p:ph sz="quarter" idx="1"/>
          </p:nvPr>
        </p:nvSpPr>
        <p:spPr>
          <a:xfrm>
            <a:off x="914400" y="3140968"/>
            <a:ext cx="7772400" cy="2878832"/>
          </a:xfrm>
        </p:spPr>
        <p:txBody>
          <a:bodyPr/>
          <a:lstStyle/>
          <a:p>
            <a:r>
              <a:rPr lang="en-GB" sz="4400" dirty="0" smtClean="0">
                <a:latin typeface="+mj-lt"/>
              </a:rPr>
              <a:t>5</a:t>
            </a:r>
            <a:r>
              <a:rPr lang="en-GB" sz="4400" baseline="30000" dirty="0" smtClean="0">
                <a:latin typeface="+mj-lt"/>
              </a:rPr>
              <a:t>th</a:t>
            </a:r>
            <a:r>
              <a:rPr lang="en-GB" sz="4400" dirty="0" smtClean="0">
                <a:latin typeface="+mj-lt"/>
              </a:rPr>
              <a:t> February is Safer Internet day.</a:t>
            </a:r>
          </a:p>
          <a:p>
            <a:r>
              <a:rPr lang="en-GB" sz="4400" dirty="0" smtClean="0">
                <a:latin typeface="+mj-lt"/>
              </a:rPr>
              <a:t>So why is it important to be safe on the internet?</a:t>
            </a:r>
          </a:p>
          <a:p>
            <a:endParaRPr lang="en-GB" dirty="0"/>
          </a:p>
        </p:txBody>
      </p:sp>
    </p:spTree>
    <p:extLst>
      <p:ext uri="{BB962C8B-B14F-4D97-AF65-F5344CB8AC3E}">
        <p14:creationId xmlns:p14="http://schemas.microsoft.com/office/powerpoint/2010/main" val="186935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56792"/>
            <a:ext cx="7772400" cy="1143000"/>
          </a:xfrm>
        </p:spPr>
        <p:txBody>
          <a:bodyPr>
            <a:noAutofit/>
          </a:bodyPr>
          <a:lstStyle/>
          <a:p>
            <a:r>
              <a:rPr lang="en-GB" sz="6600" dirty="0" smtClean="0"/>
              <a:t>Why is this important?</a:t>
            </a:r>
            <a:endParaRPr lang="en-GB" sz="6600" dirty="0"/>
          </a:p>
        </p:txBody>
      </p:sp>
      <p:sp>
        <p:nvSpPr>
          <p:cNvPr id="4" name="Content Placeholder 3"/>
          <p:cNvSpPr>
            <a:spLocks noGrp="1"/>
          </p:cNvSpPr>
          <p:nvPr>
            <p:ph sz="quarter" idx="1"/>
          </p:nvPr>
        </p:nvSpPr>
        <p:spPr>
          <a:xfrm>
            <a:off x="914400" y="2852936"/>
            <a:ext cx="7772400" cy="3166864"/>
          </a:xfrm>
        </p:spPr>
        <p:txBody>
          <a:bodyPr/>
          <a:lstStyle/>
          <a:p>
            <a:r>
              <a:rPr lang="en-GB" dirty="0">
                <a:latin typeface="+mj-lt"/>
              </a:rPr>
              <a:t>In a survey of 825 adults and children between the ages of seven and 16, Shared Hope International found one out of eight parents allowed their children to use the internet from the age of </a:t>
            </a:r>
            <a:r>
              <a:rPr lang="en-GB" dirty="0" smtClean="0">
                <a:latin typeface="+mj-lt"/>
              </a:rPr>
              <a:t>two.</a:t>
            </a:r>
          </a:p>
          <a:p>
            <a:r>
              <a:rPr lang="en-GB" dirty="0" smtClean="0">
                <a:latin typeface="+mj-lt"/>
              </a:rPr>
              <a:t>Only, one </a:t>
            </a:r>
            <a:r>
              <a:rPr lang="en-GB" dirty="0">
                <a:latin typeface="+mj-lt"/>
              </a:rPr>
              <a:t>out of 10 make their children wait until they are 10 or </a:t>
            </a:r>
            <a:r>
              <a:rPr lang="en-GB" dirty="0" smtClean="0">
                <a:latin typeface="+mj-lt"/>
              </a:rPr>
              <a:t>older.</a:t>
            </a:r>
            <a:endParaRPr lang="en-GB" dirty="0">
              <a:latin typeface="+mj-lt"/>
            </a:endParaRPr>
          </a:p>
        </p:txBody>
      </p:sp>
    </p:spTree>
    <p:extLst>
      <p:ext uri="{BB962C8B-B14F-4D97-AF65-F5344CB8AC3E}">
        <p14:creationId xmlns:p14="http://schemas.microsoft.com/office/powerpoint/2010/main" val="27576329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56792"/>
            <a:ext cx="7772400" cy="1143000"/>
          </a:xfrm>
        </p:spPr>
        <p:txBody>
          <a:bodyPr>
            <a:noAutofit/>
          </a:bodyPr>
          <a:lstStyle/>
          <a:p>
            <a:r>
              <a:rPr lang="en-GB" sz="6600" dirty="0" smtClean="0"/>
              <a:t>Why is this important?</a:t>
            </a:r>
            <a:endParaRPr lang="en-GB" sz="6600" dirty="0"/>
          </a:p>
        </p:txBody>
      </p:sp>
      <p:sp>
        <p:nvSpPr>
          <p:cNvPr id="4" name="Content Placeholder 3"/>
          <p:cNvSpPr>
            <a:spLocks noGrp="1"/>
          </p:cNvSpPr>
          <p:nvPr>
            <p:ph sz="quarter" idx="1"/>
          </p:nvPr>
        </p:nvSpPr>
        <p:spPr>
          <a:xfrm>
            <a:off x="914400" y="2852936"/>
            <a:ext cx="7772400" cy="3166864"/>
          </a:xfrm>
        </p:spPr>
        <p:txBody>
          <a:bodyPr/>
          <a:lstStyle/>
          <a:p>
            <a:r>
              <a:rPr lang="en-GB" dirty="0" smtClean="0">
                <a:latin typeface="+mj-lt"/>
              </a:rPr>
              <a:t>Many </a:t>
            </a:r>
            <a:r>
              <a:rPr lang="en-GB" dirty="0">
                <a:latin typeface="+mj-lt"/>
              </a:rPr>
              <a:t>children are using the internet unsupervised at an early </a:t>
            </a:r>
            <a:r>
              <a:rPr lang="en-GB" dirty="0" smtClean="0">
                <a:latin typeface="+mj-lt"/>
              </a:rPr>
              <a:t>age.</a:t>
            </a:r>
          </a:p>
          <a:p>
            <a:r>
              <a:rPr lang="en-GB" dirty="0" smtClean="0">
                <a:latin typeface="+mj-lt"/>
              </a:rPr>
              <a:t>Studies </a:t>
            </a:r>
            <a:r>
              <a:rPr lang="en-GB" dirty="0">
                <a:latin typeface="+mj-lt"/>
              </a:rPr>
              <a:t>found that over 71 percent of parents do not supervise their children's internet use after the age of 14, yet a shocking 72 percent of all missing children cases that begin online involve children who are 15 or older.</a:t>
            </a:r>
          </a:p>
        </p:txBody>
      </p:sp>
    </p:spTree>
    <p:extLst>
      <p:ext uri="{BB962C8B-B14F-4D97-AF65-F5344CB8AC3E}">
        <p14:creationId xmlns:p14="http://schemas.microsoft.com/office/powerpoint/2010/main" val="10827946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56792"/>
            <a:ext cx="7772400" cy="1143000"/>
          </a:xfrm>
        </p:spPr>
        <p:txBody>
          <a:bodyPr>
            <a:noAutofit/>
          </a:bodyPr>
          <a:lstStyle/>
          <a:p>
            <a:r>
              <a:rPr lang="en-GB" sz="6600" dirty="0" smtClean="0"/>
              <a:t>Why is this important?</a:t>
            </a:r>
            <a:endParaRPr lang="en-GB" sz="6600" dirty="0"/>
          </a:p>
        </p:txBody>
      </p:sp>
      <p:sp>
        <p:nvSpPr>
          <p:cNvPr id="4" name="Content Placeholder 3"/>
          <p:cNvSpPr>
            <a:spLocks noGrp="1"/>
          </p:cNvSpPr>
          <p:nvPr>
            <p:ph sz="quarter" idx="1"/>
          </p:nvPr>
        </p:nvSpPr>
        <p:spPr>
          <a:xfrm>
            <a:off x="914400" y="2852936"/>
            <a:ext cx="7772400" cy="3166864"/>
          </a:xfrm>
        </p:spPr>
        <p:txBody>
          <a:bodyPr>
            <a:normAutofit lnSpcReduction="10000"/>
          </a:bodyPr>
          <a:lstStyle/>
          <a:p>
            <a:r>
              <a:rPr lang="en-GB" dirty="0" err="1" smtClean="0">
                <a:latin typeface="+mj-lt"/>
              </a:rPr>
              <a:t>Kidsafe</a:t>
            </a:r>
            <a:r>
              <a:rPr lang="en-GB" dirty="0" smtClean="0">
                <a:latin typeface="+mj-lt"/>
              </a:rPr>
              <a:t> </a:t>
            </a:r>
            <a:r>
              <a:rPr lang="en-GB" dirty="0">
                <a:latin typeface="+mj-lt"/>
              </a:rPr>
              <a:t>Foundation reports nearly 32 percent of teenagers hide or delete their browsing history from their parents</a:t>
            </a:r>
            <a:r>
              <a:rPr lang="en-GB" dirty="0" smtClean="0">
                <a:latin typeface="+mj-lt"/>
              </a:rPr>
              <a:t>.</a:t>
            </a:r>
          </a:p>
          <a:p>
            <a:r>
              <a:rPr lang="en-GB" dirty="0" smtClean="0">
                <a:latin typeface="+mj-lt"/>
              </a:rPr>
              <a:t> Likewise</a:t>
            </a:r>
            <a:r>
              <a:rPr lang="en-GB" dirty="0">
                <a:latin typeface="+mj-lt"/>
              </a:rPr>
              <a:t>, 16 percent of teens have email or social media accounts their parents are unaware </a:t>
            </a:r>
            <a:r>
              <a:rPr lang="en-GB" dirty="0" smtClean="0">
                <a:latin typeface="+mj-lt"/>
              </a:rPr>
              <a:t>of.</a:t>
            </a:r>
          </a:p>
          <a:p>
            <a:r>
              <a:rPr lang="en-GB" dirty="0" smtClean="0">
                <a:latin typeface="+mj-lt"/>
              </a:rPr>
              <a:t>Often</a:t>
            </a:r>
            <a:r>
              <a:rPr lang="en-GB" dirty="0">
                <a:latin typeface="+mj-lt"/>
              </a:rPr>
              <a:t>, children even lie about their ages in order to create such accounts, attracting attention from older children or even adults.</a:t>
            </a:r>
          </a:p>
        </p:txBody>
      </p:sp>
    </p:spTree>
    <p:extLst>
      <p:ext uri="{BB962C8B-B14F-4D97-AF65-F5344CB8AC3E}">
        <p14:creationId xmlns:p14="http://schemas.microsoft.com/office/powerpoint/2010/main" val="12475005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56792"/>
            <a:ext cx="7772400" cy="1143000"/>
          </a:xfrm>
        </p:spPr>
        <p:txBody>
          <a:bodyPr>
            <a:noAutofit/>
          </a:bodyPr>
          <a:lstStyle/>
          <a:p>
            <a:r>
              <a:rPr lang="en-GB" sz="6600" dirty="0" smtClean="0"/>
              <a:t>Why is this important?</a:t>
            </a:r>
            <a:endParaRPr lang="en-GB" sz="6600" dirty="0"/>
          </a:p>
        </p:txBody>
      </p:sp>
      <p:sp>
        <p:nvSpPr>
          <p:cNvPr id="4" name="Content Placeholder 3"/>
          <p:cNvSpPr>
            <a:spLocks noGrp="1"/>
          </p:cNvSpPr>
          <p:nvPr>
            <p:ph sz="quarter" idx="1"/>
          </p:nvPr>
        </p:nvSpPr>
        <p:spPr>
          <a:xfrm>
            <a:off x="914400" y="2852936"/>
            <a:ext cx="7772400" cy="3166864"/>
          </a:xfrm>
        </p:spPr>
        <p:txBody>
          <a:bodyPr>
            <a:normAutofit/>
          </a:bodyPr>
          <a:lstStyle/>
          <a:p>
            <a:r>
              <a:rPr lang="en-GB" dirty="0">
                <a:latin typeface="+mj-lt"/>
              </a:rPr>
              <a:t>The National </a:t>
            </a:r>
            <a:r>
              <a:rPr lang="en-GB" dirty="0" err="1">
                <a:latin typeface="+mj-lt"/>
              </a:rPr>
              <a:t>Center</a:t>
            </a:r>
            <a:r>
              <a:rPr lang="en-GB" dirty="0">
                <a:latin typeface="+mj-lt"/>
              </a:rPr>
              <a:t> for Missing and Exploited Children (NCMEC) reports 15 percent of children between ages 10 and 17 have been contacted via the internet for sexual intent.</a:t>
            </a:r>
          </a:p>
        </p:txBody>
      </p:sp>
    </p:spTree>
    <p:extLst>
      <p:ext uri="{BB962C8B-B14F-4D97-AF65-F5344CB8AC3E}">
        <p14:creationId xmlns:p14="http://schemas.microsoft.com/office/powerpoint/2010/main" val="410011159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45</TotalTime>
  <Words>378</Words>
  <Application>Microsoft Office PowerPoint</Application>
  <PresentationFormat>On-screen Show (4:3)</PresentationFormat>
  <Paragraphs>28</Paragraphs>
  <Slides>26</Slides>
  <Notes>0</Notes>
  <HiddenSlides>0</HiddenSlides>
  <MMClips>1</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Equity</vt:lpstr>
      <vt:lpstr>Help your children to be e-safe!</vt:lpstr>
      <vt:lpstr>PowerPoint Presentation</vt:lpstr>
      <vt:lpstr>PowerPoint Presentation</vt:lpstr>
      <vt:lpstr>PowerPoint Presentation</vt:lpstr>
      <vt:lpstr>Why is Tuesday 5th January important?</vt:lpstr>
      <vt:lpstr>Why is this important?</vt:lpstr>
      <vt:lpstr>Why is this important?</vt:lpstr>
      <vt:lpstr>Why is this important?</vt:lpstr>
      <vt:lpstr>Why is this important?</vt:lpstr>
      <vt:lpstr>Why is this important?</vt:lpstr>
      <vt:lpstr>When do you need to be e-safe?</vt:lpstr>
      <vt:lpstr>When do you need to be e-safe?</vt:lpstr>
      <vt:lpstr>When do you need to be e-safe?</vt:lpstr>
      <vt:lpstr>PowerPoint Presentation</vt:lpstr>
      <vt:lpstr>How can we be  e-safe?</vt:lpstr>
      <vt:lpstr>How can we be  e-safe?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Knypersley First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 safe on the internet!</dc:title>
  <dc:creator>Mr Evans</dc:creator>
  <cp:lastModifiedBy>Mr Evans</cp:lastModifiedBy>
  <cp:revision>9</cp:revision>
  <dcterms:created xsi:type="dcterms:W3CDTF">2018-01-24T08:27:03Z</dcterms:created>
  <dcterms:modified xsi:type="dcterms:W3CDTF">2019-02-04T13:04:01Z</dcterms:modified>
</cp:coreProperties>
</file>